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9144000" cy="6858000"/>
  <p:embeddedFontLst>
    <p:embeddedFont>
      <p:font typeface="Corbel" panose="020B050302020402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5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Pearl Harbor Attack Scene (6:53)</a:t>
            </a:r>
            <a:endParaRPr/>
          </a:p>
        </p:txBody>
      </p:sp>
      <p:sp>
        <p:nvSpPr>
          <p:cNvPr id="157" name="Google Shape;157;p6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Saving Private Ryan- Omaha Beach Scene (4:35)</a:t>
            </a:r>
            <a:endParaRPr/>
          </a:p>
        </p:txBody>
      </p:sp>
      <p:sp>
        <p:nvSpPr>
          <p:cNvPr id="183" name="Google Shape;183;p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31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/>
          <a:lstStyle>
            <a:lvl1pPr marL="457200" lvl="0" indent="-320040" algn="l">
              <a:spcBef>
                <a:spcPts val="0"/>
              </a:spcBef>
              <a:spcAft>
                <a:spcPts val="0"/>
              </a:spcAft>
              <a:buSzPts val="1440"/>
              <a:buChar char="◼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31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5"/>
            <a:ext cx="4625609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/>
          <a:lstStyle>
            <a:lvl1pPr marL="457200" lvl="0" indent="-320040" algn="l">
              <a:spcBef>
                <a:spcPts val="0"/>
              </a:spcBef>
              <a:spcAft>
                <a:spcPts val="0"/>
              </a:spcAft>
              <a:buSzPts val="1440"/>
              <a:buChar char="◼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/>
          <p:nvPr/>
        </p:nvSpPr>
        <p:spPr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0" name="Google Shape;90;p12"/>
          <p:cNvSpPr/>
          <p:nvPr/>
        </p:nvSpPr>
        <p:spPr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 rot="5400000">
            <a:off x="4808537" y="2247903"/>
            <a:ext cx="5851525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31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22066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/>
          <a:lstStyle>
            <a:lvl1pPr marL="457200" lvl="0" indent="-320040" algn="l">
              <a:spcBef>
                <a:spcPts val="0"/>
              </a:spcBef>
              <a:spcAft>
                <a:spcPts val="0"/>
              </a:spcAft>
              <a:buSzPts val="1440"/>
              <a:buChar char="◼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ftr" idx="11"/>
          </p:nvPr>
        </p:nvSpPr>
        <p:spPr>
          <a:xfrm>
            <a:off x="2640597" y="6377459"/>
            <a:ext cx="38364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gradFill>
          <a:gsLst>
            <a:gs pos="0">
              <a:srgbClr val="C8C6C6"/>
            </a:gs>
            <a:gs pos="12000">
              <a:srgbClr val="C8C6C6"/>
            </a:gs>
            <a:gs pos="20000">
              <a:srgbClr val="C8C5C5"/>
            </a:gs>
            <a:gs pos="100000">
              <a:srgbClr val="3C393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3100"/>
              </a:buClr>
              <a:buSzPts val="4700"/>
              <a:buFont typeface="Corbel"/>
              <a:buNone/>
              <a:defRPr sz="4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4570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SzPts val="252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14"/>
          <p:cNvSpPr/>
          <p:nvPr/>
        </p:nvSpPr>
        <p:spPr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3100"/>
              </a:buClr>
              <a:buSzPts val="45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91425" bIns="45700" anchor="ctr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40"/>
              <a:buNone/>
              <a:defRPr sz="2300" b="1" cap="none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/>
          <a:lstStyle>
            <a:lvl1pPr marL="457200" lvl="0" indent="-350520" algn="l">
              <a:spcBef>
                <a:spcPts val="0"/>
              </a:spcBef>
              <a:spcAft>
                <a:spcPts val="0"/>
              </a:spcAft>
              <a:buSzPts val="1920"/>
              <a:buChar char="◼"/>
              <a:defRPr sz="24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775" cy="71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91425" bIns="45700" anchor="ctr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40"/>
              <a:buNone/>
              <a:defRPr sz="2300" b="1" cap="none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/>
          <a:lstStyle>
            <a:lvl1pPr marL="457200" lvl="0" indent="-350520" algn="l">
              <a:spcBef>
                <a:spcPts val="0"/>
              </a:spcBef>
              <a:spcAft>
                <a:spcPts val="0"/>
              </a:spcAft>
              <a:buSzPts val="1920"/>
              <a:buChar char="◼"/>
              <a:defRPr sz="24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31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457200" y="1773936"/>
            <a:ext cx="4038600" cy="462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/>
          <a:lstStyle>
            <a:lvl1pPr marL="457200" lvl="0" indent="-370840" algn="l">
              <a:spcBef>
                <a:spcPts val="0"/>
              </a:spcBef>
              <a:spcAft>
                <a:spcPts val="0"/>
              </a:spcAft>
              <a:buSzPts val="2240"/>
              <a:buChar char="◼"/>
              <a:defRPr sz="2800"/>
            </a:lvl1pPr>
            <a:lvl2pPr marL="914400" lvl="1" indent="-365760" algn="l">
              <a:spcBef>
                <a:spcPts val="480"/>
              </a:spcBef>
              <a:spcAft>
                <a:spcPts val="0"/>
              </a:spcAft>
              <a:buSzPts val="216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2"/>
          </p:nvPr>
        </p:nvSpPr>
        <p:spPr>
          <a:xfrm>
            <a:off x="4648200" y="1773936"/>
            <a:ext cx="4038600" cy="462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/>
          <a:lstStyle>
            <a:lvl1pPr marL="457200" lvl="0" indent="-370840" algn="l">
              <a:spcBef>
                <a:spcPts val="0"/>
              </a:spcBef>
              <a:spcAft>
                <a:spcPts val="0"/>
              </a:spcAft>
              <a:buSzPts val="2240"/>
              <a:buChar char="◼"/>
              <a:defRPr sz="2800"/>
            </a:lvl1pPr>
            <a:lvl2pPr marL="914400" lvl="1" indent="-365760" algn="l">
              <a:spcBef>
                <a:spcPts val="480"/>
              </a:spcBef>
              <a:spcAft>
                <a:spcPts val="0"/>
              </a:spcAft>
              <a:buSzPts val="216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gradFill>
          <a:gsLst>
            <a:gs pos="0">
              <a:srgbClr val="C8C6C6"/>
            </a:gs>
            <a:gs pos="12000">
              <a:srgbClr val="C8C6C6"/>
            </a:gs>
            <a:gs pos="20000">
              <a:srgbClr val="C8C5C5"/>
            </a:gs>
            <a:gs pos="100000">
              <a:srgbClr val="3C393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1" name="Google Shape;41;p5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3100"/>
              </a:buClr>
              <a:buSzPts val="4700"/>
              <a:buFont typeface="Corbel"/>
              <a:buNone/>
              <a:defRPr sz="4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4570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SzPts val="252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gradFill>
          <a:gsLst>
            <a:gs pos="0">
              <a:srgbClr val="C8C6C6"/>
            </a:gs>
            <a:gs pos="12000">
              <a:srgbClr val="C8C6C6"/>
            </a:gs>
            <a:gs pos="20000">
              <a:srgbClr val="C8C5C5"/>
            </a:gs>
            <a:gs pos="100000">
              <a:srgbClr val="3C393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/>
          <p:nvPr/>
        </p:nvSpPr>
        <p:spPr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3100"/>
              </a:buClr>
              <a:buSzPts val="4700"/>
              <a:buFont typeface="Corbel"/>
              <a:buNone/>
              <a:defRPr sz="47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0" rIns="4570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31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45700" rIns="4570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3100"/>
              </a:buClr>
              <a:buSzPts val="2000"/>
              <a:buFont typeface="Corbel"/>
              <a:buNone/>
              <a:defRPr sz="2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3019377" y="1743133"/>
            <a:ext cx="5920641" cy="4558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/>
          <a:lstStyle>
            <a:lvl1pPr marL="457200" lvl="0" indent="-391160" algn="l">
              <a:spcBef>
                <a:spcPts val="0"/>
              </a:spcBef>
              <a:spcAft>
                <a:spcPts val="0"/>
              </a:spcAft>
              <a:buSzPts val="2560"/>
              <a:buChar char="◼"/>
              <a:defRPr sz="3200"/>
            </a:lvl1pPr>
            <a:lvl2pPr marL="914400" lvl="1" indent="-388619" algn="l">
              <a:spcBef>
                <a:spcPts val="560"/>
              </a:spcBef>
              <a:spcAft>
                <a:spcPts val="0"/>
              </a:spcAft>
              <a:buSzPts val="2520"/>
              <a:buChar char="▪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🢝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167838" y="1730018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9"/>
          <p:cNvSpPr/>
          <p:nvPr/>
        </p:nvSpPr>
        <p:spPr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2" name="Google Shape;72;p9"/>
          <p:cNvSpPr/>
          <p:nvPr/>
        </p:nvSpPr>
        <p:spPr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solidFill>
          <a:schemeClr val="lt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45700" rIns="4570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3100"/>
              </a:buClr>
              <a:buSzPts val="2000"/>
              <a:buFont typeface="Corbel"/>
              <a:buNone/>
              <a:defRPr sz="2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7" cy="5373192"/>
          </a:xfrm>
          <a:prstGeom prst="rect">
            <a:avLst/>
          </a:prstGeom>
          <a:solidFill>
            <a:srgbClr val="CCC8C1"/>
          </a:solidFill>
          <a:ln>
            <a:noFill/>
          </a:ln>
        </p:spPr>
        <p:txBody>
          <a:bodyPr spcFirstLastPara="1" wrap="square" lIns="54850" tIns="91425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4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0" name="Google Shape;80;p10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ABAB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3100"/>
              </a:buClr>
              <a:buSzPts val="4500"/>
              <a:buFont typeface="Corbel"/>
              <a:buNone/>
              <a:defRPr sz="4500" b="1" i="0" u="none" strike="noStrike" cap="none">
                <a:solidFill>
                  <a:srgbClr val="FF31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/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/>
          <p:nvPr/>
        </p:nvSpPr>
        <p:spPr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3100"/>
              </a:buClr>
              <a:buSzPts val="4500"/>
              <a:buFont typeface="Corbel"/>
              <a:buNone/>
              <a:defRPr sz="4500" b="1" i="0" u="none" strike="noStrike" cap="none">
                <a:solidFill>
                  <a:srgbClr val="FF31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/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hyperlink" Target="http://www.youtube.com/watch?v=yMrrflkfyns" TargetMode="Externa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cytrCXTHn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3100"/>
              </a:buClr>
              <a:buSzPts val="4500"/>
              <a:buFont typeface="Corbel"/>
              <a:buNone/>
            </a:pPr>
            <a:r>
              <a:rPr lang="en-US"/>
              <a:t>Warm Up</a:t>
            </a:r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2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are the major causes of WWII?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America’s stance for WWII?</a:t>
            </a:r>
            <a:endParaRPr/>
          </a:p>
        </p:txBody>
      </p:sp>
      <p:sp>
        <p:nvSpPr>
          <p:cNvPr id="118" name="Google Shape;118;p15"/>
          <p:cNvSpPr/>
          <p:nvPr/>
        </p:nvSpPr>
        <p:spPr>
          <a:xfrm rot="603892">
            <a:off x="6629400" y="4800600"/>
            <a:ext cx="2514600" cy="1828800"/>
          </a:xfrm>
          <a:prstGeom prst="irregularSeal1">
            <a:avLst/>
          </a:prstGeom>
          <a:solidFill>
            <a:schemeClr val="accent1"/>
          </a:solidFill>
          <a:ln w="48000" cap="flat" cmpd="thickThin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1) Warm Up!</a:t>
            </a: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3100"/>
              </a:buClr>
              <a:buSzPts val="4500"/>
              <a:buFont typeface="Corbel"/>
              <a:buNone/>
            </a:pPr>
            <a:r>
              <a:rPr lang="en-US"/>
              <a:t>V-E Day</a:t>
            </a:r>
            <a:endParaRPr/>
          </a:p>
        </p:txBody>
      </p:sp>
      <p:sp>
        <p:nvSpPr>
          <p:cNvPr id="196" name="Google Shape;196;p24"/>
          <p:cNvSpPr txBox="1">
            <a:spLocks noGrp="1"/>
          </p:cNvSpPr>
          <p:nvPr>
            <p:ph type="body" idx="1"/>
          </p:nvPr>
        </p:nvSpPr>
        <p:spPr>
          <a:xfrm>
            <a:off x="0" y="1524000"/>
            <a:ext cx="51081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438912" lvl="0" indent="-31343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◼"/>
            </a:pPr>
            <a:r>
              <a:rPr lang="en-US" sz="1800" b="1" u="sng"/>
              <a:t>April 1945- FDR dies</a:t>
            </a:r>
            <a:endParaRPr sz="1800" b="1" u="sng"/>
          </a:p>
          <a:p>
            <a:pPr marL="731520" lvl="1" indent="-272033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1800"/>
              <a:buChar char="▪"/>
            </a:pPr>
            <a:r>
              <a:rPr lang="en-US" sz="1800" b="1" u="sng"/>
              <a:t>VP Harry S. Truman takes over</a:t>
            </a:r>
            <a:endParaRPr sz="1800" b="1" u="sng"/>
          </a:p>
          <a:p>
            <a:pPr marL="731520" lvl="1" indent="-272033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1800"/>
              <a:buChar char="▪"/>
            </a:pPr>
            <a:r>
              <a:rPr lang="en-US" sz="1800" b="1" u="sng"/>
              <a:t>Truman quickly picks up war effort</a:t>
            </a:r>
            <a:endParaRPr sz="1800" b="1" u="sng"/>
          </a:p>
          <a:p>
            <a:pPr marL="438912" lvl="0" indent="-31343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◼"/>
            </a:pPr>
            <a:r>
              <a:rPr lang="en-US" sz="1800"/>
              <a:t>Late April- Soviets reached Berlin, the German capital</a:t>
            </a:r>
            <a:endParaRPr sz="1800"/>
          </a:p>
          <a:p>
            <a:pPr marL="731520" lvl="1" indent="-272033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Hitler hid in under-ground bunker and…</a:t>
            </a:r>
            <a:endParaRPr sz="1800"/>
          </a:p>
          <a:p>
            <a:pPr marL="996696" lvl="2" indent="-2349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</a:pPr>
            <a:r>
              <a:rPr lang="en-US" sz="1800" b="1"/>
              <a:t>30 April 1945- Hitler commits suicide</a:t>
            </a:r>
            <a:endParaRPr sz="1800" b="1"/>
          </a:p>
          <a:p>
            <a:pPr marL="438912" lvl="0" indent="-31343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◼"/>
            </a:pPr>
            <a:r>
              <a:rPr lang="en-US" sz="1800"/>
              <a:t>2 May 1945- </a:t>
            </a:r>
            <a:endParaRPr sz="1800"/>
          </a:p>
          <a:p>
            <a:pPr marL="731520" lvl="1" indent="-272033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1800"/>
              <a:buChar char="▪"/>
            </a:pPr>
            <a:r>
              <a:rPr lang="en-US" sz="1800" b="1"/>
              <a:t>USSR takes Berlin</a:t>
            </a:r>
            <a:endParaRPr sz="1800" b="1"/>
          </a:p>
          <a:p>
            <a:pPr marL="438912" lvl="0" indent="-31343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◼"/>
            </a:pPr>
            <a:r>
              <a:rPr lang="en-US" sz="1800"/>
              <a:t>7 May 1945-</a:t>
            </a:r>
            <a:endParaRPr sz="1800"/>
          </a:p>
          <a:p>
            <a:pPr marL="731520" lvl="1" indent="-272033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1800"/>
              <a:buChar char="▪"/>
            </a:pPr>
            <a:r>
              <a:rPr lang="en-US" sz="1800" b="1" u="sng"/>
              <a:t>Nazi leaders sign unconditional surrender </a:t>
            </a:r>
            <a:r>
              <a:rPr lang="en-US" sz="1800"/>
              <a:t>@ Eisenhower’s HQ in France</a:t>
            </a:r>
            <a:endParaRPr sz="1800"/>
          </a:p>
          <a:p>
            <a:pPr marL="438912" lvl="0" indent="-31343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◼"/>
            </a:pPr>
            <a:r>
              <a:rPr lang="en-US" sz="1800"/>
              <a:t>8 May 1945-</a:t>
            </a:r>
            <a:endParaRPr sz="1800"/>
          </a:p>
          <a:p>
            <a:pPr marL="731520" lvl="1" indent="-272033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1800"/>
              <a:buChar char="▪"/>
            </a:pPr>
            <a:r>
              <a:rPr lang="en-US" sz="1800" b="1" u="sng"/>
              <a:t>Declared </a:t>
            </a:r>
            <a:r>
              <a:rPr lang="en-US" sz="1800" b="1" i="1" u="sng"/>
              <a:t>V-E Day</a:t>
            </a:r>
            <a:r>
              <a:rPr lang="en-US" sz="1800" b="1" u="sng"/>
              <a:t>!!!</a:t>
            </a:r>
            <a:endParaRPr sz="1800" b="1" u="sng"/>
          </a:p>
          <a:p>
            <a:pPr marL="996696" lvl="2" indent="-2349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</a:pPr>
            <a:r>
              <a:rPr lang="en-US" sz="1800" b="1" u="sng"/>
              <a:t>Victory in Europe Day</a:t>
            </a:r>
            <a:endParaRPr sz="1800" b="1" u="sng"/>
          </a:p>
          <a:p>
            <a:pPr marL="438912" lvl="0" indent="-31343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◼"/>
            </a:pPr>
            <a:r>
              <a:rPr lang="en-US" sz="1800"/>
              <a:t>War in Europe finally over!!!</a:t>
            </a:r>
            <a:endParaRPr sz="1800"/>
          </a:p>
          <a:p>
            <a:pPr marL="438912" lvl="0" indent="-19913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4"/>
              <a:buNone/>
            </a:pPr>
            <a:endParaRPr sz="1800"/>
          </a:p>
        </p:txBody>
      </p:sp>
      <p:pic>
        <p:nvPicPr>
          <p:cNvPr id="197" name="Google Shape;197;p24" descr="http://4.bp.blogspot.com/_9Y05z-68P0o/S-YXitGdakI/AAAAAAAAANA/bCT4hEgbqJQ/s1600/Victory+in+Europ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8225" y="1447800"/>
            <a:ext cx="4035774" cy="233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4" descr="German Surrender 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8225" y="3048000"/>
            <a:ext cx="4035775" cy="347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3100"/>
              </a:buClr>
              <a:buSzPts val="4500"/>
              <a:buFont typeface="Corbel"/>
              <a:buNone/>
            </a:pPr>
            <a:r>
              <a:rPr lang="en-US"/>
              <a:t>The Horrors of the Holocaust</a:t>
            </a:r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body" idx="2"/>
          </p:nvPr>
        </p:nvSpPr>
        <p:spPr>
          <a:xfrm>
            <a:off x="4092225" y="1635225"/>
            <a:ext cx="5249400" cy="51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◼"/>
            </a:pPr>
            <a:r>
              <a:rPr lang="en-US" sz="1750"/>
              <a:t>As Allies fought toward Berlin</a:t>
            </a:r>
            <a:endParaRPr/>
          </a:p>
          <a:p>
            <a:pPr marL="731520" lvl="1" indent="-274319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350"/>
              <a:buChar char="▪"/>
            </a:pPr>
            <a:r>
              <a:rPr lang="en-US" sz="1500"/>
              <a:t>Horrifying discovery… Nazi Death Camps</a:t>
            </a:r>
            <a:endParaRPr/>
          </a:p>
          <a:p>
            <a:pPr marL="996696" lvl="2" indent="-228600" algn="l" rtl="0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250"/>
              <a:buChar char="▪"/>
            </a:pPr>
            <a:r>
              <a:rPr lang="en-US" sz="1250"/>
              <a:t>Jews, Gypsies, &amp; homosexuals </a:t>
            </a:r>
            <a:endParaRPr/>
          </a:p>
          <a:p>
            <a:pPr marL="996696" lvl="2" indent="-228600" algn="l" rtl="0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250"/>
              <a:buChar char="▪"/>
            </a:pPr>
            <a:r>
              <a:rPr lang="en-US" sz="1250"/>
              <a:t>All gathered up from German controlled lands</a:t>
            </a:r>
            <a:endParaRPr/>
          </a:p>
          <a:p>
            <a:pPr marL="996696" lvl="2" indent="-228600" algn="l" rtl="0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250"/>
              <a:buChar char="▪"/>
            </a:pPr>
            <a:r>
              <a:rPr lang="en-US" sz="1250"/>
              <a:t>Sent to these camps to be worked, beaten, starved, gassed, or burned to death</a:t>
            </a:r>
            <a:endParaRPr/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◼"/>
            </a:pPr>
            <a:r>
              <a:rPr lang="en-US" sz="1750" b="1"/>
              <a:t>Est. 11,000,000 killed in these camps</a:t>
            </a:r>
            <a:r>
              <a:rPr lang="en-US" sz="1750"/>
              <a:t>!!!</a:t>
            </a:r>
            <a:endParaRPr/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◼"/>
            </a:pPr>
            <a:r>
              <a:rPr lang="en-US" sz="1750"/>
              <a:t>Hitler started these in 1941</a:t>
            </a:r>
            <a:endParaRPr/>
          </a:p>
          <a:p>
            <a:pPr marL="731520" lvl="1" indent="-274319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350"/>
              <a:buChar char="▪"/>
            </a:pPr>
            <a:r>
              <a:rPr lang="en-US" sz="1500"/>
              <a:t>Called these the “final solution of the Jewish problem”</a:t>
            </a:r>
            <a:endParaRPr/>
          </a:p>
          <a:p>
            <a:pPr marL="731520" lvl="1" indent="-274319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350"/>
              <a:buChar char="▪"/>
            </a:pPr>
            <a:r>
              <a:rPr lang="en-US" sz="1500"/>
              <a:t>Really called a </a:t>
            </a:r>
            <a:r>
              <a:rPr lang="en-US" sz="1500" b="1" u="sng"/>
              <a:t>genocide- killing off of an entire race</a:t>
            </a:r>
            <a:endParaRPr b="1" u="sng"/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◼"/>
            </a:pPr>
            <a:r>
              <a:rPr lang="en-US" sz="1750"/>
              <a:t>Hitler’s SS Officers rounded up and hunted down every Jew in Nazi Empire</a:t>
            </a:r>
            <a:endParaRPr/>
          </a:p>
          <a:p>
            <a:pPr marL="731520" lvl="1" indent="-274319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350"/>
              <a:buChar char="▪"/>
            </a:pPr>
            <a:r>
              <a:rPr lang="en-US" sz="1500"/>
              <a:t>Kill 100’s at a time in gas chambers, large ovens, or buried in enormous open graves</a:t>
            </a:r>
            <a:endParaRPr/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◼"/>
            </a:pPr>
            <a:r>
              <a:rPr lang="en-US" sz="1750"/>
              <a:t>After Allies freed camps…</a:t>
            </a:r>
            <a:endParaRPr/>
          </a:p>
          <a:p>
            <a:pPr marL="731520" lvl="1" indent="-274319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350"/>
              <a:buChar char="▪"/>
            </a:pPr>
            <a:r>
              <a:rPr lang="en-US" sz="1500" b="1"/>
              <a:t>Put Nazi leaders on trial </a:t>
            </a:r>
            <a:endParaRPr b="1"/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◼"/>
            </a:pPr>
            <a:r>
              <a:rPr lang="en-US" sz="1750"/>
              <a:t>Called </a:t>
            </a:r>
            <a:r>
              <a:rPr lang="en-US" sz="1750" b="1" i="1"/>
              <a:t>Nuremberg Trials</a:t>
            </a:r>
            <a:endParaRPr/>
          </a:p>
          <a:p>
            <a:pPr marL="731520" lvl="1" indent="-274319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350"/>
              <a:buChar char="▪"/>
            </a:pPr>
            <a:r>
              <a:rPr lang="en-US" sz="1500" b="1" u="sng"/>
              <a:t>Charged w/ crimes against humanity</a:t>
            </a:r>
            <a:endParaRPr b="1" u="sng"/>
          </a:p>
          <a:p>
            <a:pPr marL="438912" lvl="0" indent="-2311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750"/>
          </a:p>
          <a:p>
            <a:pPr marL="438912" lvl="0" indent="-2311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750"/>
          </a:p>
        </p:txBody>
      </p:sp>
      <p:pic>
        <p:nvPicPr>
          <p:cNvPr id="206" name="Google Shape;206;p25" descr="http://t3.gstatic.com/images?q=tbn:ANd9GcTZJj2pbygxETVgTmLf22XvPcdWlIw-qrw_ze2i9_P7prsrNwv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9776" y="3891825"/>
            <a:ext cx="4572001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5" descr="http://imageshack.us/a/img27/4594/tumblrma4rdymgip1qkwqm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1447800"/>
            <a:ext cx="3536490" cy="36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3100"/>
              </a:buClr>
              <a:buSzPts val="4700"/>
              <a:buFont typeface="Corbel"/>
              <a:buNone/>
            </a:pPr>
            <a:r>
              <a:rPr lang="en-US"/>
              <a:t>World War II (1939-1945)</a:t>
            </a:r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subTitle" idx="1"/>
          </p:nvPr>
        </p:nvSpPr>
        <p:spPr>
          <a:xfrm>
            <a:off x="685800" y="2971800"/>
            <a:ext cx="807720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10-11 War on the Western Front… Europe and Africa</a:t>
            </a:r>
            <a:endParaRPr/>
          </a:p>
        </p:txBody>
      </p:sp>
      <p:pic>
        <p:nvPicPr>
          <p:cNvPr id="126" name="Google Shape;126;p16" descr="C:\Users\Wuz\Pictures\Microsoft Clip Organizer\j0149517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179036"/>
            <a:ext cx="3757943" cy="3033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3100"/>
              </a:buClr>
              <a:buSzPts val="4500"/>
              <a:buFont typeface="Corbel"/>
              <a:buNone/>
            </a:pPr>
            <a:r>
              <a:rPr lang="en-US"/>
              <a:t>Setting the Stage</a:t>
            </a:r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40"/>
              <a:buNone/>
            </a:pPr>
            <a:r>
              <a:rPr lang="en-US"/>
              <a:t>BACKGROUND</a:t>
            </a:r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2"/>
          </p:nvPr>
        </p:nvSpPr>
        <p:spPr>
          <a:xfrm>
            <a:off x="152400" y="1800275"/>
            <a:ext cx="4572000" cy="50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912" lvl="0" indent="-33070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◼"/>
            </a:pPr>
            <a:r>
              <a:rPr lang="en-US" sz="1800" b="1"/>
              <a:t>German tanks &amp; armored troop carriers swept into Poland</a:t>
            </a:r>
            <a:endParaRPr sz="1800" b="1"/>
          </a:p>
          <a:p>
            <a:pPr marL="438912" lvl="0" indent="-33070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◼"/>
            </a:pPr>
            <a:r>
              <a:rPr lang="en-US" sz="1800"/>
              <a:t>Poland resists, but…</a:t>
            </a:r>
            <a:endParaRPr sz="1800"/>
          </a:p>
          <a:p>
            <a:pPr marL="731520" lvl="1" indent="-291464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Polish army unprepared for such modern, mechanized warfare</a:t>
            </a:r>
            <a:endParaRPr sz="1800"/>
          </a:p>
          <a:p>
            <a:pPr marL="996696" lvl="2" indent="-245745" algn="l" rtl="0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Polish Calvary: men on horseback</a:t>
            </a:r>
            <a:endParaRPr/>
          </a:p>
          <a:p>
            <a:pPr marL="996696" lvl="2" indent="-245745" algn="l" rtl="0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German Calvary: tanks</a:t>
            </a:r>
            <a:endParaRPr/>
          </a:p>
          <a:p>
            <a:pPr marL="438912" lvl="0" indent="-33070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◼"/>
            </a:pPr>
            <a:r>
              <a:rPr lang="en-US" sz="1800" b="1" u="sng"/>
              <a:t>Nazi attack so fast and devastating, called </a:t>
            </a:r>
            <a:r>
              <a:rPr lang="en-US" sz="1800" b="1" i="1" u="sng"/>
              <a:t>blitzkrieg</a:t>
            </a:r>
            <a:endParaRPr sz="1800"/>
          </a:p>
          <a:p>
            <a:pPr marL="731520" lvl="1" indent="-291464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</a:pPr>
            <a:r>
              <a:rPr lang="en-US" sz="1800" b="1" u="sng"/>
              <a:t>Lightning-fast warfare</a:t>
            </a:r>
            <a:endParaRPr sz="1800" b="1" u="sng"/>
          </a:p>
          <a:p>
            <a:pPr marL="438912" lvl="0" indent="-33070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◼"/>
            </a:pPr>
            <a:r>
              <a:rPr lang="en-US" sz="1800"/>
              <a:t>USSR attacks Poland on other side</a:t>
            </a:r>
            <a:endParaRPr sz="1800"/>
          </a:p>
          <a:p>
            <a:pPr marL="731520" lvl="1" indent="-291464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</a:pPr>
            <a:r>
              <a:rPr lang="en-US" sz="1800" b="1" i="1"/>
              <a:t>Nazi / Soviet Non-Aggression Pact</a:t>
            </a:r>
            <a:endParaRPr sz="1800"/>
          </a:p>
          <a:p>
            <a:pPr marL="438912" lvl="0" indent="-33070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◼"/>
            </a:pPr>
            <a:r>
              <a:rPr lang="en-US" sz="1800"/>
              <a:t>In just week…</a:t>
            </a:r>
            <a:endParaRPr sz="1800"/>
          </a:p>
          <a:p>
            <a:pPr marL="731520" lvl="1" indent="-291464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</a:pPr>
            <a:r>
              <a:rPr lang="en-US" sz="1800" b="1"/>
              <a:t>Poland wiped from map altogether!!!</a:t>
            </a:r>
            <a:endParaRPr sz="1800" b="1"/>
          </a:p>
          <a:p>
            <a:pPr marL="731520" lvl="1" indent="-291464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</a:pPr>
            <a:r>
              <a:rPr lang="en-US" sz="1800" b="1"/>
              <a:t>Divided b/w USSR &amp; Nazi Germany</a:t>
            </a:r>
            <a:endParaRPr sz="1800" b="1"/>
          </a:p>
          <a:p>
            <a:pPr marL="438912" lvl="0" indent="-33070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◼"/>
            </a:pPr>
            <a:r>
              <a:rPr lang="en-US" sz="1800"/>
              <a:t>Signal of what’s to come!</a:t>
            </a:r>
            <a:endParaRPr sz="1800"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3"/>
          </p:nvPr>
        </p:nvSpPr>
        <p:spPr>
          <a:xfrm>
            <a:off x="4648200" y="1295400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40"/>
              <a:buNone/>
            </a:pPr>
            <a:r>
              <a:rPr lang="en-US"/>
              <a:t>THE FALL OF EUROPE</a:t>
            </a:r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body" idx="4"/>
          </p:nvPr>
        </p:nvSpPr>
        <p:spPr>
          <a:xfrm>
            <a:off x="4572000" y="1913150"/>
            <a:ext cx="4724400" cy="49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912" lvl="0" indent="-33634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◼"/>
            </a:pPr>
            <a:r>
              <a:rPr lang="en-US" sz="1600"/>
              <a:t>April 1940- Hitler leashes blitzkrieg again</a:t>
            </a:r>
            <a:endParaRPr sz="1600"/>
          </a:p>
          <a:p>
            <a:pPr marL="438912" marR="0" lvl="0" indent="-33634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◼"/>
            </a:pPr>
            <a:r>
              <a:rPr lang="en-US" sz="1600" b="1"/>
              <a:t>Denmark, Norway, Belgium, Luxembourg, &amp; Netherlands all fall to Nazi’s</a:t>
            </a:r>
            <a:endParaRPr sz="1600" b="1"/>
          </a:p>
          <a:p>
            <a:pPr marL="438912" lvl="0" indent="-33634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◼"/>
            </a:pPr>
            <a:r>
              <a:rPr lang="en-US" sz="1600" b="1"/>
              <a:t>Nazi’s turns toward France</a:t>
            </a:r>
            <a:endParaRPr sz="1600" b="1"/>
          </a:p>
          <a:p>
            <a:pPr marL="438912" lvl="0" indent="-33634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◼"/>
            </a:pPr>
            <a:r>
              <a:rPr lang="en-US" sz="1600" b="1"/>
              <a:t>Italy declares war on Allies</a:t>
            </a:r>
            <a:r>
              <a:rPr lang="en-US" sz="1600"/>
              <a:t>, too!</a:t>
            </a:r>
            <a:endParaRPr sz="1600"/>
          </a:p>
          <a:p>
            <a:pPr marL="731520" lvl="1" indent="-29591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Attacks France from south</a:t>
            </a:r>
            <a:endParaRPr sz="1600"/>
          </a:p>
          <a:p>
            <a:pPr marL="731520" lvl="1" indent="-29591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SzPts val="1600"/>
              <a:buChar char="▪"/>
            </a:pPr>
            <a:r>
              <a:rPr lang="en-US" sz="1600" b="1"/>
              <a:t>Nazi troops take Paris</a:t>
            </a:r>
            <a:r>
              <a:rPr lang="en-US" sz="1600"/>
              <a:t>, and France surrenders</a:t>
            </a:r>
            <a:endParaRPr sz="1600"/>
          </a:p>
          <a:p>
            <a:pPr marL="438912" lvl="0" indent="-33634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◼"/>
            </a:pPr>
            <a:r>
              <a:rPr lang="en-US" sz="1600"/>
              <a:t>By July, only Britain unconquered &amp; willing to fight</a:t>
            </a:r>
            <a:endParaRPr sz="1600"/>
          </a:p>
          <a:p>
            <a:pPr marL="731520" lvl="1" indent="-29591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SzPts val="1600"/>
              <a:buChar char="▪"/>
            </a:pPr>
            <a:r>
              <a:rPr lang="en-US" sz="1600" b="1" u="sng"/>
              <a:t>New Brit PM, Winston Churchill vows to “fight on,” and “never surrender!”</a:t>
            </a:r>
            <a:endParaRPr sz="1600" b="1" u="sng"/>
          </a:p>
          <a:p>
            <a:pPr marL="731520" lvl="1" indent="-29591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Brit RAF fought German Luftwaffe to standstill</a:t>
            </a:r>
            <a:endParaRPr sz="1600"/>
          </a:p>
          <a:p>
            <a:pPr marL="438912" lvl="0" indent="-33634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◼"/>
            </a:pPr>
            <a:r>
              <a:rPr lang="en-US" sz="1600"/>
              <a:t>Hitler forced to give up plans of attacking Britain across English Channel</a:t>
            </a:r>
            <a:endParaRPr sz="1600"/>
          </a:p>
          <a:p>
            <a:pPr marL="438912" lvl="0" indent="-33634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◼"/>
            </a:pPr>
            <a:r>
              <a:rPr lang="en-US" sz="1600"/>
              <a:t>Britain remained, but Hitler controlled rest of Europe!</a:t>
            </a:r>
            <a:endParaRPr sz="1600"/>
          </a:p>
          <a:p>
            <a:pPr marL="438912" lvl="0" indent="-23469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44"/>
              <a:buNone/>
            </a:pPr>
            <a:endParaRPr sz="1679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3100"/>
              </a:buClr>
              <a:buSzPts val="4500"/>
              <a:buFont typeface="Corbel"/>
              <a:buNone/>
            </a:pPr>
            <a:r>
              <a:rPr lang="en-US"/>
              <a:t>Isolationism No More</a:t>
            </a:r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47385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36"/>
              <a:buChar char="◼"/>
            </a:pPr>
            <a:r>
              <a:rPr lang="en-US" sz="2170"/>
              <a:t>As Nazi’s roll Europe in ‘39 and ‘40</a:t>
            </a:r>
            <a:endParaRPr/>
          </a:p>
          <a:p>
            <a:pPr marL="731520" lvl="1" indent="-274319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SzPts val="1674"/>
              <a:buChar char="▪"/>
            </a:pPr>
            <a:r>
              <a:rPr lang="en-US" sz="1860"/>
              <a:t>Rest of world takes sides</a:t>
            </a:r>
            <a:endParaRPr/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36"/>
              <a:buChar char="◼"/>
            </a:pPr>
            <a:r>
              <a:rPr lang="en-US" sz="2170" b="1"/>
              <a:t>Isolationism strong in US</a:t>
            </a:r>
            <a:r>
              <a:rPr lang="en-US" sz="2170"/>
              <a:t>, but…</a:t>
            </a:r>
            <a:endParaRPr/>
          </a:p>
          <a:p>
            <a:pPr marL="731520" lvl="1" indent="-274319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SzPts val="1674"/>
              <a:buChar char="▪"/>
            </a:pPr>
            <a:r>
              <a:rPr lang="en-US" sz="1860"/>
              <a:t>FDR convinced have to help Allies</a:t>
            </a:r>
            <a:endParaRPr/>
          </a:p>
          <a:p>
            <a:pPr marL="731520" lvl="1" indent="-274319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SzPts val="1674"/>
              <a:buChar char="▪"/>
            </a:pPr>
            <a:r>
              <a:rPr lang="en-US" sz="1860"/>
              <a:t>Stays course though, asks Americans to stay neutral  even if can’t in heart</a:t>
            </a:r>
            <a:endParaRPr/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36"/>
              <a:buChar char="◼"/>
            </a:pPr>
            <a:r>
              <a:rPr lang="en-US" sz="2170" b="1"/>
              <a:t>FDR does get Congress to tweak Neutrality Acts </a:t>
            </a:r>
            <a:endParaRPr b="1"/>
          </a:p>
          <a:p>
            <a:pPr marL="731520" lvl="1" indent="-274319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SzPts val="1674"/>
              <a:buChar char="▪"/>
            </a:pPr>
            <a:r>
              <a:rPr lang="en-US" sz="1860" b="1"/>
              <a:t>Allows for sale of arms to Allies</a:t>
            </a:r>
            <a:endParaRPr b="1"/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36"/>
              <a:buChar char="◼"/>
            </a:pPr>
            <a:r>
              <a:rPr lang="en-US" sz="2170"/>
              <a:t>Also pushes through the </a:t>
            </a:r>
            <a:r>
              <a:rPr lang="en-US" sz="2170" b="1" i="1"/>
              <a:t>Lend-Lease Act</a:t>
            </a:r>
            <a:r>
              <a:rPr lang="en-US" sz="2170"/>
              <a:t> in 1941</a:t>
            </a:r>
            <a:endParaRPr/>
          </a:p>
          <a:p>
            <a:pPr marL="731520" lvl="1" indent="-274319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SzPts val="1674"/>
              <a:buChar char="▪"/>
            </a:pPr>
            <a:r>
              <a:rPr lang="en-US" sz="1860" b="1" u="sng"/>
              <a:t>Said US could lend or lease raw materials, equip, soldiers, and weapons</a:t>
            </a:r>
            <a:endParaRPr b="1" u="sng"/>
          </a:p>
          <a:p>
            <a:pPr marL="731520" lvl="1" indent="-274319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SzPts val="1674"/>
              <a:buChar char="▪"/>
            </a:pPr>
            <a:r>
              <a:rPr lang="en-US" sz="1860" b="1"/>
              <a:t>Under LLA, US sent $50 billion worth of war goods to Allies</a:t>
            </a:r>
            <a:endParaRPr b="1"/>
          </a:p>
          <a:p>
            <a:pPr marL="438912" lvl="0" indent="-20980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36"/>
              <a:buNone/>
            </a:pPr>
            <a:endParaRPr sz="2170"/>
          </a:p>
          <a:p>
            <a:pPr marL="438912" lvl="0" indent="-20980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36"/>
              <a:buNone/>
            </a:pPr>
            <a:endParaRPr sz="2170"/>
          </a:p>
        </p:txBody>
      </p:sp>
      <p:pic>
        <p:nvPicPr>
          <p:cNvPr id="144" name="Google Shape;144;p18" descr="http://ww2cartoons.org/wp-content/uploads/2012/04/A.1b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7034" y="1600200"/>
            <a:ext cx="3976942" cy="525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/>
          <p:nvPr/>
        </p:nvSpPr>
        <p:spPr>
          <a:xfrm rot="603892">
            <a:off x="6629400" y="4800600"/>
            <a:ext cx="2514600" cy="1828800"/>
          </a:xfrm>
          <a:prstGeom prst="irregularSeal1">
            <a:avLst/>
          </a:prstGeom>
          <a:solidFill>
            <a:schemeClr val="accent1"/>
          </a:solidFill>
          <a:ln w="48000" cap="flat" cmpd="thickThin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4) Lend Lease?</a:t>
            </a: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3100"/>
              </a:buClr>
              <a:buSzPts val="4500"/>
              <a:buFont typeface="Corbel"/>
              <a:buNone/>
            </a:pPr>
            <a:r>
              <a:rPr lang="en-US"/>
              <a:t>Japan Joins the Party</a:t>
            </a:r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body" idx="2"/>
          </p:nvPr>
        </p:nvSpPr>
        <p:spPr>
          <a:xfrm>
            <a:off x="4038600" y="1403450"/>
            <a:ext cx="5105400" cy="54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912" lvl="0" indent="-32207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◼"/>
            </a:pPr>
            <a:r>
              <a:rPr lang="en-US" sz="1600"/>
              <a:t>War starts in Europe in 1939, but…</a:t>
            </a:r>
            <a:endParaRPr sz="1600"/>
          </a:p>
          <a:p>
            <a:pPr marL="731520" lvl="1" indent="-279965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Going on in Asia for 2 years!</a:t>
            </a:r>
            <a:endParaRPr sz="1600"/>
          </a:p>
          <a:p>
            <a:pPr marL="731520" lvl="1" indent="-279965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SzPts val="1600"/>
              <a:buChar char="▪"/>
            </a:pPr>
            <a:r>
              <a:rPr lang="en-US" sz="1600" b="1"/>
              <a:t>1937- Japan declared all-out war on China</a:t>
            </a:r>
            <a:endParaRPr sz="1600" b="1"/>
          </a:p>
          <a:p>
            <a:pPr marL="438912" lvl="0" indent="-32207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◼"/>
            </a:pPr>
            <a:r>
              <a:rPr lang="en-US" sz="1600" b="1"/>
              <a:t>1940- Japan sees opportunity to expand further when France falls</a:t>
            </a:r>
            <a:endParaRPr sz="1600" b="1"/>
          </a:p>
          <a:p>
            <a:pPr marL="438912" lvl="0" indent="-32207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◼"/>
            </a:pPr>
            <a:r>
              <a:rPr lang="en-US" sz="1600" b="1"/>
              <a:t>Sept 1940- Japan joins Axis</a:t>
            </a:r>
            <a:r>
              <a:rPr lang="en-US" sz="1600"/>
              <a:t> of Eee-vil</a:t>
            </a:r>
            <a:endParaRPr sz="1600"/>
          </a:p>
          <a:p>
            <a:pPr marL="731520" lvl="1" indent="-279965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Immediately</a:t>
            </a:r>
            <a:r>
              <a:rPr lang="en-US" sz="1600" b="1"/>
              <a:t> invade French Indochina </a:t>
            </a:r>
            <a:r>
              <a:rPr lang="en-US" sz="1600"/>
              <a:t>(modern-day Vietnam)</a:t>
            </a:r>
            <a:endParaRPr sz="1600"/>
          </a:p>
          <a:p>
            <a:pPr marL="731520" lvl="1" indent="-279965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Take it all by July 1941!!!</a:t>
            </a:r>
            <a:endParaRPr sz="1600"/>
          </a:p>
          <a:p>
            <a:pPr marL="438912" lvl="0" indent="-32207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◼"/>
            </a:pPr>
            <a:r>
              <a:rPr lang="en-US" sz="1600"/>
              <a:t>FDR tries to get them to stop by places </a:t>
            </a:r>
            <a:r>
              <a:rPr lang="en-US" sz="1600" b="1" i="1" u="sng"/>
              <a:t>embargo</a:t>
            </a:r>
            <a:r>
              <a:rPr lang="en-US" sz="1600"/>
              <a:t> on Japan</a:t>
            </a:r>
            <a:endParaRPr sz="1600"/>
          </a:p>
          <a:p>
            <a:pPr marL="731520" lvl="1" indent="-279965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SzPts val="1600"/>
              <a:buChar char="▪"/>
            </a:pPr>
            <a:r>
              <a:rPr lang="en-US" sz="1600" b="1" u="sng"/>
              <a:t>Forbids any trade of US goods to Japan… including oil!</a:t>
            </a:r>
            <a:endParaRPr sz="1600" b="1" u="sng"/>
          </a:p>
          <a:p>
            <a:pPr marL="438912" lvl="0" indent="-32207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◼"/>
            </a:pPr>
            <a:r>
              <a:rPr lang="en-US" sz="1600"/>
              <a:t>Doesn’t work…</a:t>
            </a:r>
            <a:endParaRPr sz="1600"/>
          </a:p>
          <a:p>
            <a:pPr marL="731520" lvl="1" indent="-279965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Japan invades oil-rich Dutch East Indies</a:t>
            </a:r>
            <a:endParaRPr sz="1600"/>
          </a:p>
          <a:p>
            <a:pPr marL="438912" lvl="0" indent="-32207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◼"/>
            </a:pPr>
            <a:r>
              <a:rPr lang="en-US" sz="1600"/>
              <a:t>New military gov’t controlled by Gen. Hideki Tojo</a:t>
            </a:r>
            <a:endParaRPr sz="1600"/>
          </a:p>
          <a:p>
            <a:pPr marL="731520" lvl="1" indent="-279965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Japanese strategists know only one who can stop Japan is US Navy</a:t>
            </a:r>
            <a:endParaRPr sz="1600"/>
          </a:p>
          <a:p>
            <a:pPr marL="996696" lvl="2" indent="-2413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To guarantee success… must destroy US Pacific Fleet at Pearl Harbor in Hawaii</a:t>
            </a:r>
            <a:endParaRPr sz="1600"/>
          </a:p>
        </p:txBody>
      </p:sp>
      <p:pic>
        <p:nvPicPr>
          <p:cNvPr id="153" name="Google Shape;153;p19" descr="http://thescientician.org/content/japan_ww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591436"/>
            <a:ext cx="3657600" cy="5047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3100"/>
              </a:buClr>
              <a:buSzPts val="4050"/>
              <a:buFont typeface="Corbel"/>
              <a:buNone/>
            </a:pPr>
            <a:r>
              <a:rPr lang="en-US" sz="4050"/>
              <a:t>“A day which will live in infamy…”</a:t>
            </a:r>
            <a:endParaRPr sz="4050"/>
          </a:p>
        </p:txBody>
      </p:sp>
      <p:sp>
        <p:nvSpPr>
          <p:cNvPr id="160" name="Google Shape;160;p20"/>
          <p:cNvSpPr txBox="1">
            <a:spLocks noGrp="1"/>
          </p:cNvSpPr>
          <p:nvPr>
            <p:ph type="body" idx="1"/>
          </p:nvPr>
        </p:nvSpPr>
        <p:spPr>
          <a:xfrm>
            <a:off x="0" y="1524000"/>
            <a:ext cx="57855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438912" lvl="0" indent="-31889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50"/>
              <a:buChar char="◼"/>
            </a:pPr>
            <a:r>
              <a:rPr lang="en-US" sz="1550"/>
              <a:t>Morning of 7 Dec 1941</a:t>
            </a:r>
            <a:endParaRPr sz="1550"/>
          </a:p>
          <a:p>
            <a:pPr marL="731520" lvl="1" indent="-27679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SzPts val="1550"/>
              <a:buChar char="▪"/>
            </a:pPr>
            <a:r>
              <a:rPr lang="en-US" sz="1550" b="1" u="sng"/>
              <a:t>Japanese “</a:t>
            </a:r>
            <a:r>
              <a:rPr lang="en-US" sz="1550" b="1" i="1" u="sng"/>
              <a:t>Zero’s</a:t>
            </a:r>
            <a:r>
              <a:rPr lang="en-US" sz="1550" b="1" u="sng"/>
              <a:t>” launch all-out attack on US Navy base at Pearl Harbor, Hawaii</a:t>
            </a:r>
            <a:endParaRPr sz="1550" b="1" u="sng"/>
          </a:p>
          <a:p>
            <a:pPr marL="438912" lvl="0" indent="-31889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50"/>
              <a:buChar char="◼"/>
            </a:pPr>
            <a:r>
              <a:rPr lang="en-US" sz="1550"/>
              <a:t>Before over… </a:t>
            </a:r>
            <a:endParaRPr sz="1550"/>
          </a:p>
          <a:p>
            <a:pPr marL="731520" lvl="1" indent="-27679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SzPts val="1550"/>
              <a:buChar char="▪"/>
            </a:pPr>
            <a:r>
              <a:rPr lang="en-US" sz="1550"/>
              <a:t>2,400 sailors die</a:t>
            </a:r>
            <a:endParaRPr sz="1550"/>
          </a:p>
          <a:p>
            <a:pPr marL="731520" lvl="1" indent="-27679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SzPts val="1550"/>
              <a:buChar char="▪"/>
            </a:pPr>
            <a:r>
              <a:rPr lang="en-US" sz="1550"/>
              <a:t>Most planes &amp; ships destroyed</a:t>
            </a:r>
            <a:endParaRPr sz="1550"/>
          </a:p>
          <a:p>
            <a:pPr marL="731520" lvl="1" indent="-27679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SzPts val="1550"/>
              <a:buChar char="▪"/>
            </a:pPr>
            <a:r>
              <a:rPr lang="en-US" sz="1550"/>
              <a:t>Everything else damaged</a:t>
            </a:r>
            <a:endParaRPr sz="1550"/>
          </a:p>
          <a:p>
            <a:pPr marL="438912" lvl="0" indent="-31889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50"/>
              <a:buChar char="◼"/>
            </a:pPr>
            <a:r>
              <a:rPr lang="en-US" sz="1550"/>
              <a:t>Luckily… (conspiracy theory here)</a:t>
            </a:r>
            <a:endParaRPr sz="1550"/>
          </a:p>
          <a:p>
            <a:pPr marL="731520" lvl="1" indent="-27679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SzPts val="1550"/>
              <a:buChar char="▪"/>
            </a:pPr>
            <a:r>
              <a:rPr lang="en-US" sz="1550"/>
              <a:t>All aircraft carriers were at sea!</a:t>
            </a:r>
            <a:endParaRPr sz="1550"/>
          </a:p>
          <a:p>
            <a:pPr marL="438912" lvl="0" indent="-31889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50"/>
              <a:buChar char="◼"/>
            </a:pPr>
            <a:r>
              <a:rPr lang="en-US" sz="1550"/>
              <a:t>FDR reports this to Congress</a:t>
            </a:r>
            <a:endParaRPr sz="1550"/>
          </a:p>
          <a:p>
            <a:pPr marL="731520" lvl="1" indent="-27679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SzPts val="1550"/>
              <a:buChar char="▪"/>
            </a:pPr>
            <a:r>
              <a:rPr lang="en-US" sz="1550" b="1" u="sng"/>
              <a:t>Calls for Congress to declare war on Japan</a:t>
            </a:r>
            <a:endParaRPr sz="1550" b="1" u="sng"/>
          </a:p>
          <a:p>
            <a:pPr marL="438912" lvl="0" indent="-31889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50"/>
              <a:buChar char="◼"/>
            </a:pPr>
            <a:r>
              <a:rPr lang="en-US" sz="1550" b="1" u="sng"/>
              <a:t>11 Dec 1941- </a:t>
            </a:r>
            <a:endParaRPr sz="1550" b="1" u="sng"/>
          </a:p>
          <a:p>
            <a:pPr marL="731520" lvl="1" indent="-27679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SzPts val="1550"/>
              <a:buChar char="▪"/>
            </a:pPr>
            <a:r>
              <a:rPr lang="en-US" sz="1550" b="1" u="sng"/>
              <a:t>Hitler &amp; Mussolini declare war on USA to support their ally Japan</a:t>
            </a:r>
            <a:endParaRPr sz="1550" b="1" u="sng"/>
          </a:p>
          <a:p>
            <a:pPr marL="731520" lvl="1" indent="-27679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SzPts val="1550"/>
              <a:buChar char="▪"/>
            </a:pPr>
            <a:r>
              <a:rPr lang="en-US" sz="1550" b="1" u="sng"/>
              <a:t>USA finally pulled in to WW2!</a:t>
            </a:r>
            <a:endParaRPr sz="1550" b="1" u="sng"/>
          </a:p>
          <a:p>
            <a:pPr marL="438912" lvl="0" indent="-31889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50"/>
              <a:buChar char="◼"/>
            </a:pPr>
            <a:r>
              <a:rPr lang="en-US" sz="1550"/>
              <a:t>US rushes to prepare for war</a:t>
            </a:r>
            <a:endParaRPr sz="1550"/>
          </a:p>
          <a:p>
            <a:pPr marL="731520" lvl="1" indent="-27679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SzPts val="1550"/>
              <a:buChar char="▪"/>
            </a:pPr>
            <a:r>
              <a:rPr lang="en-US" sz="1550" b="1"/>
              <a:t>FDR &amp; Churchill plan strategy</a:t>
            </a:r>
            <a:endParaRPr sz="1550" b="1"/>
          </a:p>
          <a:p>
            <a:pPr marL="731520" lvl="1" indent="-27679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SzPts val="1550"/>
              <a:buChar char="▪"/>
            </a:pPr>
            <a:r>
              <a:rPr lang="en-US" sz="1550" b="1"/>
              <a:t>Agree to concentrate on Europe first, then take on Japan</a:t>
            </a:r>
            <a:endParaRPr sz="1550" b="1"/>
          </a:p>
          <a:p>
            <a:pPr marL="731520" lvl="1" indent="-27679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SzPts val="1550"/>
              <a:buChar char="▪"/>
            </a:pPr>
            <a:r>
              <a:rPr lang="en-US" sz="1550"/>
              <a:t>Also agree to bring in another USSR</a:t>
            </a:r>
            <a:endParaRPr sz="1550"/>
          </a:p>
        </p:txBody>
      </p:sp>
      <p:pic>
        <p:nvPicPr>
          <p:cNvPr id="161" name="Google Shape;161;p20" descr="http://www.homeofheroes.com/pearlharbor/pearl_post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5236" y="4388550"/>
            <a:ext cx="3416289" cy="211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 descr="http://latimesphoto.files.wordpress.com/2011/11/fa_487_pearlharbor12_97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3788" y="1524000"/>
            <a:ext cx="3639176" cy="236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0" descr="http://sloblogs.thetribunenews.com/slovault/files/2011/12/1941-12-07-Pearl-Harbor.jpg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28850" y="2270150"/>
            <a:ext cx="1676400" cy="2118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3100"/>
              </a:buClr>
              <a:buSzPts val="4500"/>
              <a:buFont typeface="Corbel"/>
              <a:buNone/>
            </a:pPr>
            <a:r>
              <a:rPr lang="en-US"/>
              <a:t>Hitler Pokes “the Bear”</a:t>
            </a:r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body" idx="2"/>
          </p:nvPr>
        </p:nvSpPr>
        <p:spPr>
          <a:xfrm>
            <a:off x="3798450" y="1524000"/>
            <a:ext cx="53457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912" lvl="0" indent="-32639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Char char="◼"/>
            </a:pPr>
            <a:r>
              <a:rPr lang="en-US" sz="1500"/>
              <a:t>When Hitler couldn’t take Britain…</a:t>
            </a:r>
            <a:endParaRPr sz="1500"/>
          </a:p>
          <a:p>
            <a:pPr marL="731520" lvl="1" indent="-283844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22 June 1941- Turns toward USSR</a:t>
            </a:r>
            <a:endParaRPr sz="1500"/>
          </a:p>
          <a:p>
            <a:pPr marL="438912" lvl="0" indent="-32639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Char char="◼"/>
            </a:pPr>
            <a:r>
              <a:rPr lang="en-US" sz="1500"/>
              <a:t>Blitzkrieg very effective against Soviets</a:t>
            </a:r>
            <a:endParaRPr sz="1500"/>
          </a:p>
          <a:p>
            <a:pPr marL="731520" lvl="1" indent="-283844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Heavy casualties</a:t>
            </a:r>
            <a:endParaRPr sz="1500"/>
          </a:p>
          <a:p>
            <a:pPr marL="731520" lvl="1" indent="-283844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Early success</a:t>
            </a:r>
            <a:endParaRPr sz="1500"/>
          </a:p>
          <a:p>
            <a:pPr marL="438912" lvl="0" indent="-32639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Char char="◼"/>
            </a:pPr>
            <a:r>
              <a:rPr lang="en-US" sz="1500"/>
              <a:t>In fall rains turn ground to mud</a:t>
            </a:r>
            <a:endParaRPr sz="1500"/>
          </a:p>
          <a:p>
            <a:pPr marL="731520" lvl="1" indent="-283844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Blitzkrieg slowed to crawl</a:t>
            </a:r>
            <a:endParaRPr sz="1500"/>
          </a:p>
          <a:p>
            <a:pPr marL="438912" lvl="0" indent="-32639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Char char="◼"/>
            </a:pPr>
            <a:r>
              <a:rPr lang="en-US" sz="1500"/>
              <a:t>By December, freezing Russian winter grinds Nazi’s to halt</a:t>
            </a:r>
            <a:endParaRPr sz="1500"/>
          </a:p>
          <a:p>
            <a:pPr marL="731520" lvl="1" indent="-283844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Only 18 miles from capital, Moscow!!!</a:t>
            </a:r>
            <a:endParaRPr sz="1500"/>
          </a:p>
          <a:p>
            <a:pPr marL="438912" lvl="0" indent="-32639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Char char="◼"/>
            </a:pPr>
            <a:r>
              <a:rPr lang="en-US" sz="1500"/>
              <a:t>Germans split troops attacking N and S</a:t>
            </a:r>
            <a:endParaRPr sz="1500"/>
          </a:p>
          <a:p>
            <a:pPr marL="731520" lvl="1" indent="-283844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Leningrad in north, Crimean oil fields in south</a:t>
            </a:r>
            <a:endParaRPr sz="1500"/>
          </a:p>
          <a:p>
            <a:pPr marL="731520" lvl="1" indent="-283844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Char char="▪"/>
            </a:pPr>
            <a:r>
              <a:rPr lang="en-US" sz="1500" b="1" u="sng"/>
              <a:t>Nazi’s spend 2.5 years trying to take Leningrad</a:t>
            </a:r>
            <a:endParaRPr sz="1500" b="1" u="sng"/>
          </a:p>
          <a:p>
            <a:pPr marL="996696" lvl="2" indent="-244475" algn="l" rtl="0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1 million+ die (mostly starvation though), but…</a:t>
            </a:r>
            <a:endParaRPr sz="1500"/>
          </a:p>
          <a:p>
            <a:pPr marL="996696" lvl="2" indent="-244475" algn="l" rtl="0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City never falls!</a:t>
            </a:r>
            <a:endParaRPr sz="1500"/>
          </a:p>
          <a:p>
            <a:pPr marL="438912" lvl="0" indent="-32639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Char char="◼"/>
            </a:pPr>
            <a:r>
              <a:rPr lang="en-US" sz="1500" b="1" u="sng"/>
              <a:t>1942- Hitler turns toward Stalingrad</a:t>
            </a:r>
            <a:endParaRPr sz="1500" b="1" u="sng"/>
          </a:p>
          <a:p>
            <a:pPr marL="731520" lvl="1" indent="-283844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Ends in disaster</a:t>
            </a:r>
            <a:endParaRPr sz="1500"/>
          </a:p>
          <a:p>
            <a:pPr marL="731520" lvl="1" indent="-283844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1943- USSR defeats Nazi’s in largest ever tank battle</a:t>
            </a:r>
            <a:endParaRPr sz="1500"/>
          </a:p>
          <a:p>
            <a:pPr marL="731520" lvl="1" indent="-283844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Signals failure of Hitler to take USSR</a:t>
            </a:r>
            <a:endParaRPr sz="1500"/>
          </a:p>
          <a:p>
            <a:pPr marL="438912" lvl="0" indent="-32639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Char char="◼"/>
            </a:pPr>
            <a:r>
              <a:rPr lang="en-US" sz="1500"/>
              <a:t>Allies helped by sending supplies constantly</a:t>
            </a:r>
            <a:endParaRPr sz="1500"/>
          </a:p>
          <a:p>
            <a:pPr marL="731520" lvl="1" indent="-283844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Wanted Hitler busy on east while they attack on the west</a:t>
            </a:r>
            <a:endParaRPr sz="1500"/>
          </a:p>
          <a:p>
            <a:pPr marL="438912" lvl="0" indent="-2311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500"/>
          </a:p>
          <a:p>
            <a:pPr marL="438912" lvl="0" indent="-2311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500"/>
          </a:p>
        </p:txBody>
      </p:sp>
      <p:pic>
        <p:nvPicPr>
          <p:cNvPr id="171" name="Google Shape;171;p21" descr="http://www.canadahistory.com/sections/voyager/2012/August/Cartoon%20Images/ww2-germany-russia-britain-stalin-hitler-carto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4000"/>
            <a:ext cx="3798450" cy="452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3100"/>
              </a:buClr>
              <a:buSzPts val="4500"/>
              <a:buFont typeface="Corbel"/>
              <a:buNone/>
            </a:pPr>
            <a:r>
              <a:rPr lang="en-US"/>
              <a:t>Battles in Africa &amp; Italy</a:t>
            </a:r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body" idx="1"/>
          </p:nvPr>
        </p:nvSpPr>
        <p:spPr>
          <a:xfrm>
            <a:off x="0" y="1524000"/>
            <a:ext cx="46482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438912" lvl="0" indent="-30708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Char char="◼"/>
            </a:pPr>
            <a:r>
              <a:rPr lang="en-US" sz="1700"/>
              <a:t>While Germans dealt w/ USSR, </a:t>
            </a:r>
            <a:r>
              <a:rPr lang="en-US" sz="1700" b="1" u="sng"/>
              <a:t>Britain &amp; US turn toward North Africa!?!</a:t>
            </a:r>
            <a:endParaRPr sz="1700" b="1" u="sng"/>
          </a:p>
          <a:p>
            <a:pPr marL="731520" lvl="1" indent="-265683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1700"/>
              <a:buChar char="▪"/>
            </a:pPr>
            <a:r>
              <a:rPr lang="en-US" sz="1700"/>
              <a:t>Why???</a:t>
            </a:r>
            <a:endParaRPr sz="1700"/>
          </a:p>
          <a:p>
            <a:pPr marL="996696" lvl="2" indent="-2286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700"/>
              <a:buChar char="▪"/>
            </a:pPr>
            <a:r>
              <a:rPr lang="en-US" sz="1700" b="1"/>
              <a:t>Control Suez Canal </a:t>
            </a:r>
            <a:endParaRPr sz="1700" b="1"/>
          </a:p>
          <a:p>
            <a:pPr marL="1216152" lvl="3" indent="-193675" algn="l" rtl="0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SzPts val="1700"/>
              <a:buChar char="▪"/>
            </a:pPr>
            <a:r>
              <a:rPr lang="en-US" sz="1700"/>
              <a:t>separates Europe from Asia</a:t>
            </a:r>
            <a:endParaRPr sz="1700"/>
          </a:p>
          <a:p>
            <a:pPr marL="996696" lvl="2" indent="-2286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700"/>
              <a:buChar char="▪"/>
            </a:pPr>
            <a:r>
              <a:rPr lang="en-US" sz="1700"/>
              <a:t>Jump-off point to attack Nazi-controlled Europe from south</a:t>
            </a:r>
            <a:endParaRPr sz="1700"/>
          </a:p>
          <a:p>
            <a:pPr marL="438912" lvl="0" indent="-30708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Char char="◼"/>
            </a:pPr>
            <a:r>
              <a:rPr lang="en-US" sz="1700"/>
              <a:t>May 1942- </a:t>
            </a:r>
            <a:endParaRPr sz="1700"/>
          </a:p>
          <a:p>
            <a:pPr marL="731520" lvl="1" indent="-265683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1700"/>
              <a:buChar char="▪"/>
            </a:pPr>
            <a:r>
              <a:rPr lang="en-US" sz="1700"/>
              <a:t>Allies control N. Africa</a:t>
            </a:r>
            <a:endParaRPr sz="1700"/>
          </a:p>
          <a:p>
            <a:pPr marL="438912" lvl="0" indent="-30708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Char char="◼"/>
            </a:pPr>
            <a:r>
              <a:rPr lang="en-US" sz="1700"/>
              <a:t>Summer 1943- </a:t>
            </a:r>
            <a:endParaRPr sz="1700"/>
          </a:p>
          <a:p>
            <a:pPr marL="731520" lvl="1" indent="-265683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1700"/>
              <a:buChar char="▪"/>
            </a:pPr>
            <a:r>
              <a:rPr lang="en-US" sz="1700" b="1"/>
              <a:t>Allies take Sicily &amp; invade Italy</a:t>
            </a:r>
            <a:endParaRPr sz="1700" b="1"/>
          </a:p>
          <a:p>
            <a:pPr marL="731520" lvl="1" indent="-265683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1700"/>
              <a:buChar char="▪"/>
            </a:pPr>
            <a:r>
              <a:rPr lang="en-US" sz="1700" b="1"/>
              <a:t>Italy soon collapses</a:t>
            </a:r>
            <a:endParaRPr sz="1700" b="1"/>
          </a:p>
          <a:p>
            <a:pPr marL="996696" lvl="2" indent="-2286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700"/>
              <a:buChar char="▪"/>
            </a:pPr>
            <a:r>
              <a:rPr lang="en-US" sz="1700"/>
              <a:t>Mussolini is arrested</a:t>
            </a:r>
            <a:endParaRPr sz="1700"/>
          </a:p>
          <a:p>
            <a:pPr marL="438912" lvl="0" indent="-30708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Char char="◼"/>
            </a:pPr>
            <a:r>
              <a:rPr lang="en-US" sz="1700"/>
              <a:t>Nazi’s forced to turn attention to help Italy</a:t>
            </a:r>
            <a:endParaRPr sz="1700"/>
          </a:p>
          <a:p>
            <a:pPr marL="731520" lvl="1" indent="-265683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1700"/>
              <a:buChar char="▪"/>
            </a:pPr>
            <a:r>
              <a:rPr lang="en-US" sz="1700"/>
              <a:t>While Germany turns to help Italy…</a:t>
            </a:r>
            <a:endParaRPr sz="1700"/>
          </a:p>
          <a:p>
            <a:pPr marL="996696" lvl="2" indent="-2286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700"/>
              <a:buChar char="▪"/>
            </a:pPr>
            <a:r>
              <a:rPr lang="en-US" sz="1700"/>
              <a:t>Allies plan another invasion of Europe</a:t>
            </a:r>
            <a:endParaRPr sz="1700"/>
          </a:p>
        </p:txBody>
      </p:sp>
      <p:pic>
        <p:nvPicPr>
          <p:cNvPr id="179" name="Google Shape;179;p22" descr="C:\Users\Wuz\Pictures\Microsoft Clip Organizer\j0407584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1853" y="1752600"/>
            <a:ext cx="4258147" cy="47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3100"/>
              </a:buClr>
              <a:buSzPts val="4500"/>
              <a:buFont typeface="Corbel"/>
              <a:buNone/>
            </a:pPr>
            <a:r>
              <a:rPr lang="en-US"/>
              <a:t>Allied Advance…</a:t>
            </a:r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2"/>
          </p:nvPr>
        </p:nvSpPr>
        <p:spPr>
          <a:xfrm>
            <a:off x="4078100" y="1447800"/>
            <a:ext cx="52635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◼"/>
            </a:pPr>
            <a:r>
              <a:rPr lang="en-US" sz="1400"/>
              <a:t>6 June 1944- </a:t>
            </a:r>
            <a:endParaRPr sz="1400"/>
          </a:p>
          <a:p>
            <a:pPr marL="731520" lvl="1" indent="-277494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</a:pPr>
            <a:r>
              <a:rPr lang="en-US" sz="1400"/>
              <a:t>5,000 Allied ships </a:t>
            </a:r>
            <a:endParaRPr sz="1400"/>
          </a:p>
          <a:p>
            <a:pPr marL="731520" lvl="1" indent="-277494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</a:pPr>
            <a:r>
              <a:rPr lang="en-US" sz="1400" b="1" u="sng"/>
              <a:t>130,000 soldiers cross English Channel to coast of Normandy, France</a:t>
            </a:r>
            <a:endParaRPr sz="1400" b="1" u="sng"/>
          </a:p>
          <a:p>
            <a:pPr marL="996696" lvl="2" indent="-238125" algn="l" rtl="0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400"/>
              <a:buChar char="▪"/>
            </a:pPr>
            <a:r>
              <a:rPr lang="en-US" sz="1400"/>
              <a:t>US, British, &amp; Canadian forces</a:t>
            </a:r>
            <a:endParaRPr sz="1400"/>
          </a:p>
          <a:p>
            <a:pPr marL="731520" lvl="1" indent="-277494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</a:pPr>
            <a:r>
              <a:rPr lang="en-US" sz="1400" b="1"/>
              <a:t>Largest sea invasion in history!!!</a:t>
            </a:r>
            <a:endParaRPr sz="1400" b="1"/>
          </a:p>
          <a:p>
            <a:pPr marL="731520" lvl="1" indent="-277494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</a:pPr>
            <a:r>
              <a:rPr lang="en-US" sz="1400"/>
              <a:t>Allied Gen. in Command Dwight D. Eisenhower planned it</a:t>
            </a:r>
            <a:endParaRPr sz="1400"/>
          </a:p>
          <a:p>
            <a:pPr marL="731520" lvl="1" indent="-277494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</a:pPr>
            <a:r>
              <a:rPr lang="en-US" sz="1400"/>
              <a:t>Code-named… </a:t>
            </a:r>
            <a:r>
              <a:rPr lang="en-US" sz="1400" b="1" i="1" u="sng"/>
              <a:t>D-Day</a:t>
            </a:r>
            <a:endParaRPr sz="1400"/>
          </a:p>
          <a:p>
            <a:pPr marL="731520" lvl="1" indent="-277494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</a:pPr>
            <a:r>
              <a:rPr lang="en-US" sz="1400"/>
              <a:t>Faced horrific task </a:t>
            </a:r>
            <a:endParaRPr sz="1400"/>
          </a:p>
          <a:p>
            <a:pPr marL="996696" lvl="2" indent="-238125" algn="l" rtl="0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400"/>
              <a:buChar char="▪"/>
            </a:pPr>
            <a:r>
              <a:rPr lang="en-US" sz="1400"/>
              <a:t>10,000+ died when landed but…</a:t>
            </a:r>
            <a:endParaRPr sz="1400"/>
          </a:p>
          <a:p>
            <a:pPr marL="996696" lvl="2" indent="-238125" algn="l" rtl="0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400"/>
              <a:buChar char="▪"/>
            </a:pPr>
            <a:r>
              <a:rPr lang="en-US" sz="1400"/>
              <a:t>By end of the day they had the beaches and could move inland</a:t>
            </a:r>
            <a:endParaRPr sz="1400"/>
          </a:p>
          <a:p>
            <a:pPr marL="996696" lvl="2" indent="-238125" algn="l" rtl="0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400"/>
              <a:buChar char="▪"/>
            </a:pPr>
            <a:r>
              <a:rPr lang="en-US" sz="1400"/>
              <a:t>By July… 850,000 Allied troops had arrived</a:t>
            </a:r>
            <a:endParaRPr sz="1400"/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◼"/>
            </a:pPr>
            <a:r>
              <a:rPr lang="en-US" sz="1400" b="1"/>
              <a:t>25 Aug 1944- Allied troops freed Paris from Nazi control</a:t>
            </a:r>
            <a:endParaRPr sz="1400" b="1"/>
          </a:p>
          <a:p>
            <a:pPr marL="731520" lvl="1" indent="-277494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</a:pPr>
            <a:r>
              <a:rPr lang="en-US" sz="1400"/>
              <a:t>Allied forces push Nazi in from west</a:t>
            </a:r>
            <a:endParaRPr sz="1400"/>
          </a:p>
          <a:p>
            <a:pPr marL="731520" lvl="1" indent="-277494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</a:pPr>
            <a:r>
              <a:rPr lang="en-US" sz="1400"/>
              <a:t>USSR pushing Nazi in from east</a:t>
            </a:r>
            <a:endParaRPr sz="1400"/>
          </a:p>
          <a:p>
            <a:pPr marL="731520" lvl="1" indent="-277494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</a:pPr>
            <a:r>
              <a:rPr lang="en-US" sz="1400"/>
              <a:t>Allied troops pushing Nazi in from south through Italy</a:t>
            </a:r>
            <a:endParaRPr sz="1400"/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◼"/>
            </a:pPr>
            <a:r>
              <a:rPr lang="en-US" sz="1400"/>
              <a:t>Germans make final attempt in Belgium</a:t>
            </a:r>
            <a:endParaRPr sz="1400"/>
          </a:p>
          <a:p>
            <a:pPr marL="731520" lvl="1" indent="-277494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</a:pPr>
            <a:r>
              <a:rPr lang="en-US" sz="1400" b="1" i="1" u="sng"/>
              <a:t>Battle of Bulge </a:t>
            </a:r>
            <a:r>
              <a:rPr lang="en-US" sz="1400" b="1" u="sng"/>
              <a:t>caught Allies by surprise, but quickly regrouped and defeated the Nazi force again</a:t>
            </a:r>
            <a:endParaRPr sz="1400" b="1" u="sng"/>
          </a:p>
          <a:p>
            <a:pPr marL="731520" lvl="1" indent="-277494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</a:pPr>
            <a:r>
              <a:rPr lang="en-US" sz="1400"/>
              <a:t>Feb 1945- Nazi’s retreating everywhere</a:t>
            </a:r>
            <a:endParaRPr sz="1400"/>
          </a:p>
          <a:p>
            <a:pPr marL="438912" lvl="0" indent="-2311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  <a:p>
            <a:pPr marL="438912" lvl="0" indent="-2311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750"/>
          </a:p>
        </p:txBody>
      </p:sp>
      <p:pic>
        <p:nvPicPr>
          <p:cNvPr id="187" name="Google Shape;187;p23" descr="http://www.battlestory.org/web_images/d-day-map.jp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600200"/>
            <a:ext cx="3982150" cy="476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3"/>
          <p:cNvSpPr/>
          <p:nvPr/>
        </p:nvSpPr>
        <p:spPr>
          <a:xfrm rot="603883">
            <a:off x="6615937" y="-48347"/>
            <a:ext cx="2514597" cy="1828778"/>
          </a:xfrm>
          <a:prstGeom prst="irregularSeal1">
            <a:avLst/>
          </a:prstGeom>
          <a:solidFill>
            <a:schemeClr val="accent1"/>
          </a:solidFill>
          <a:ln w="48000" cap="flat" cmpd="thickThin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9) Describe D-Day</a:t>
            </a: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9" name="Google Shape;189;p23"/>
          <p:cNvSpPr/>
          <p:nvPr/>
        </p:nvSpPr>
        <p:spPr>
          <a:xfrm rot="-304260">
            <a:off x="2175668" y="4921647"/>
            <a:ext cx="2514578" cy="1828797"/>
          </a:xfrm>
          <a:prstGeom prst="irregularSeal1">
            <a:avLst/>
          </a:prstGeom>
          <a:solidFill>
            <a:schemeClr val="accent1"/>
          </a:solidFill>
          <a:ln w="48000" cap="flat" cmpd="thickThin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10) Battle of the Bulge?</a:t>
            </a: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ule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1173</Words>
  <Application>Microsoft Office PowerPoint</Application>
  <PresentationFormat>On-screen Show (4:3)</PresentationFormat>
  <Paragraphs>178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Corbel</vt:lpstr>
      <vt:lpstr>Noto Sans Symbols</vt:lpstr>
      <vt:lpstr>Calibri</vt:lpstr>
      <vt:lpstr>Module</vt:lpstr>
      <vt:lpstr>Module</vt:lpstr>
      <vt:lpstr>Warm Up</vt:lpstr>
      <vt:lpstr>World War II (1939-1945)</vt:lpstr>
      <vt:lpstr>Setting the Stage</vt:lpstr>
      <vt:lpstr>Isolationism No More</vt:lpstr>
      <vt:lpstr>Japan Joins the Party</vt:lpstr>
      <vt:lpstr>“A day which will live in infamy…”</vt:lpstr>
      <vt:lpstr>Hitler Pokes “the Bear”</vt:lpstr>
      <vt:lpstr>Battles in Africa &amp; Italy</vt:lpstr>
      <vt:lpstr>Allied Advance…</vt:lpstr>
      <vt:lpstr>V-E Day</vt:lpstr>
      <vt:lpstr>The Horrors of the Holocaust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</dc:title>
  <dc:creator>Orlando, Amanda K.</dc:creator>
  <cp:lastModifiedBy>Orlando, Amanda K.</cp:lastModifiedBy>
  <cp:revision>1</cp:revision>
  <dcterms:modified xsi:type="dcterms:W3CDTF">2019-04-04T22:21:03Z</dcterms:modified>
</cp:coreProperties>
</file>