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1"/>
  </p:handoutMasterIdLst>
  <p:sldIdLst>
    <p:sldId id="256" r:id="rId2"/>
    <p:sldId id="277" r:id="rId3"/>
    <p:sldId id="276" r:id="rId4"/>
    <p:sldId id="275" r:id="rId5"/>
    <p:sldId id="273" r:id="rId6"/>
    <p:sldId id="272" r:id="rId7"/>
    <p:sldId id="271" r:id="rId8"/>
    <p:sldId id="270" r:id="rId9"/>
    <p:sldId id="269" r:id="rId10"/>
    <p:sldId id="268" r:id="rId11"/>
    <p:sldId id="266" r:id="rId12"/>
    <p:sldId id="265" r:id="rId13"/>
    <p:sldId id="263" r:id="rId14"/>
    <p:sldId id="258" r:id="rId15"/>
    <p:sldId id="262" r:id="rId16"/>
    <p:sldId id="260" r:id="rId17"/>
    <p:sldId id="280" r:id="rId18"/>
    <p:sldId id="279" r:id="rId19"/>
    <p:sldId id="28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1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6B667-74DA-44CF-938D-F8A1735AD4A7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B2BA3-5216-4491-B8AA-4AC576DED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34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PatU9kzs-bA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growing 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Visual 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6: visual vocabulary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Nationalism</a:t>
            </a:r>
          </a:p>
          <a:p>
            <a:endParaRPr lang="en-US" dirty="0"/>
          </a:p>
          <a:p>
            <a:r>
              <a:rPr lang="en-US" sz="3200" dirty="0" smtClean="0">
                <a:latin typeface="Agency FB" panose="020B0503020202020204" pitchFamily="34" charset="0"/>
              </a:rPr>
              <a:t>Loyalty to a nation and promotion of its interests above all others</a:t>
            </a:r>
            <a:endParaRPr lang="en-US" sz="3200" dirty="0">
              <a:latin typeface="Agency FB" panose="020B0503020202020204" pitchFamily="34" charset="0"/>
            </a:endParaRPr>
          </a:p>
        </p:txBody>
      </p:sp>
      <p:pic>
        <p:nvPicPr>
          <p:cNvPr id="10242" name="Picture 2" descr="Related imag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8530"/>
            <a:ext cx="5087938" cy="286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35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6: visual vocabulary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Ghost Town</a:t>
            </a:r>
          </a:p>
          <a:p>
            <a:endParaRPr lang="en-US" dirty="0"/>
          </a:p>
          <a:p>
            <a:r>
              <a:rPr lang="en-US" sz="3200" dirty="0" smtClean="0">
                <a:latin typeface="Agency FB" panose="020B0503020202020204" pitchFamily="34" charset="0"/>
              </a:rPr>
              <a:t>Former mining towns that become deserted</a:t>
            </a:r>
            <a:endParaRPr lang="en-US" sz="3200" dirty="0">
              <a:latin typeface="Agency FB" panose="020B0503020202020204" pitchFamily="34" charset="0"/>
            </a:endParaRPr>
          </a:p>
        </p:txBody>
      </p:sp>
      <p:pic>
        <p:nvPicPr>
          <p:cNvPr id="11266" name="Picture 2" descr="Image result for ghost town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29532"/>
            <a:ext cx="5087938" cy="317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50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6: visual vocabulary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Free Enterprise</a:t>
            </a:r>
          </a:p>
          <a:p>
            <a:endParaRPr lang="en-US" dirty="0"/>
          </a:p>
          <a:p>
            <a:r>
              <a:rPr lang="en-US" sz="3200" dirty="0" smtClean="0">
                <a:latin typeface="Agency FB" panose="020B0503020202020204" pitchFamily="34" charset="0"/>
              </a:rPr>
              <a:t>The freedom of private businesses to operate competitively for profit with minimal government regulation</a:t>
            </a:r>
            <a:endParaRPr lang="en-US" sz="3200" dirty="0">
              <a:latin typeface="Agency FB" panose="020B0503020202020204" pitchFamily="34" charset="0"/>
            </a:endParaRPr>
          </a:p>
        </p:txBody>
      </p:sp>
      <p:pic>
        <p:nvPicPr>
          <p:cNvPr id="12290" name="Picture 2" descr="Image result for free enterpris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843940"/>
            <a:ext cx="4806935" cy="362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40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6: visual vocabulary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Spoils System</a:t>
            </a:r>
          </a:p>
          <a:p>
            <a:endParaRPr lang="en-US" dirty="0"/>
          </a:p>
          <a:p>
            <a:r>
              <a:rPr lang="en-US" sz="3200" dirty="0" smtClean="0">
                <a:latin typeface="Agency FB" panose="020B0503020202020204" pitchFamily="34" charset="0"/>
              </a:rPr>
              <a:t>Practice of handing out government jobs to supporters, replacing government employees with the winning candidate’s supporters</a:t>
            </a:r>
            <a:endParaRPr lang="en-US" sz="3200" dirty="0">
              <a:latin typeface="Agency FB" panose="020B0503020202020204" pitchFamily="34" charset="0"/>
            </a:endParaRPr>
          </a:p>
        </p:txBody>
      </p:sp>
      <p:pic>
        <p:nvPicPr>
          <p:cNvPr id="14338" name="Picture 2" descr="Image result for spoils system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843940"/>
            <a:ext cx="4525065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61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6: visual vocabulary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Nativism</a:t>
            </a:r>
          </a:p>
          <a:p>
            <a:endParaRPr lang="en-US" dirty="0"/>
          </a:p>
          <a:p>
            <a:r>
              <a:rPr lang="en-US" sz="3200" dirty="0" smtClean="0">
                <a:latin typeface="Agency FB" panose="020B0503020202020204" pitchFamily="34" charset="0"/>
              </a:rPr>
              <a:t>The belief that those born  in a country are superior to immigrants</a:t>
            </a:r>
          </a:p>
          <a:p>
            <a:r>
              <a:rPr lang="en-US" sz="3200" i="1" dirty="0" smtClean="0">
                <a:latin typeface="Agency FB" panose="020B0503020202020204" pitchFamily="34" charset="0"/>
              </a:rPr>
              <a:t>Nativist – a person who believes this</a:t>
            </a:r>
            <a:endParaRPr lang="en-US" sz="3200" i="1" dirty="0">
              <a:latin typeface="Agency FB" panose="020B0503020202020204" pitchFamily="34" charset="0"/>
            </a:endParaRPr>
          </a:p>
        </p:txBody>
      </p:sp>
      <p:pic>
        <p:nvPicPr>
          <p:cNvPr id="15362" name="Picture 2" descr="Image result for nativism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11" y="2177315"/>
            <a:ext cx="4776716" cy="308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12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6: visual vocabulary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Mudslinging</a:t>
            </a:r>
          </a:p>
          <a:p>
            <a:endParaRPr lang="en-US" dirty="0"/>
          </a:p>
          <a:p>
            <a:r>
              <a:rPr lang="en-US" sz="3200" dirty="0" smtClean="0">
                <a:latin typeface="Agency FB" panose="020B0503020202020204" pitchFamily="34" charset="0"/>
              </a:rPr>
              <a:t>Attempt to ruin an opponents reputation with insults</a:t>
            </a:r>
            <a:endParaRPr lang="en-US" sz="3200" dirty="0">
              <a:latin typeface="Agency FB" panose="020B0503020202020204" pitchFamily="34" charset="0"/>
            </a:endParaRPr>
          </a:p>
        </p:txBody>
      </p:sp>
      <p:sp>
        <p:nvSpPr>
          <p:cNvPr id="6" name="AutoShape 4" descr="Image result for mudsling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udslinging"/>
          <p:cNvSpPr>
            <a:spLocks noGrp="1" noChangeAspect="1" noChangeArrowheads="1"/>
          </p:cNvSpPr>
          <p:nvPr>
            <p:ph sz="quarter" idx="13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63396"/>
            <a:ext cx="4662530" cy="280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6: visual vocabulary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Transcontinental</a:t>
            </a:r>
          </a:p>
          <a:p>
            <a:endParaRPr lang="en-US" dirty="0"/>
          </a:p>
          <a:p>
            <a:r>
              <a:rPr lang="en-US" sz="3200" dirty="0" smtClean="0">
                <a:latin typeface="Agency FB" panose="020B0503020202020204" pitchFamily="34" charset="0"/>
              </a:rPr>
              <a:t>Extending across a continent</a:t>
            </a:r>
            <a:endParaRPr lang="en-US" sz="3200" dirty="0">
              <a:latin typeface="Agency FB" panose="020B0503020202020204" pitchFamily="34" charset="0"/>
            </a:endParaRPr>
          </a:p>
        </p:txBody>
      </p:sp>
      <p:pic>
        <p:nvPicPr>
          <p:cNvPr id="19458" name="Picture 2" descr="Image result for transcontinental railroad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729"/>
            <a:ext cx="5087938" cy="271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04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6: visual vocabulary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Pull Factor</a:t>
            </a:r>
          </a:p>
          <a:p>
            <a:endParaRPr lang="en-US" dirty="0"/>
          </a:p>
          <a:p>
            <a:r>
              <a:rPr lang="en-US" sz="3200" dirty="0" smtClean="0">
                <a:latin typeface="Agency FB" panose="020B0503020202020204" pitchFamily="34" charset="0"/>
              </a:rPr>
              <a:t>Something that attracts people to go and live in a particular place</a:t>
            </a:r>
            <a:endParaRPr lang="en-US" sz="3200" dirty="0">
              <a:latin typeface="Agency FB" panose="020B0503020202020204" pitchFamily="34" charset="0"/>
            </a:endParaRPr>
          </a:p>
        </p:txBody>
      </p:sp>
      <p:pic>
        <p:nvPicPr>
          <p:cNvPr id="21506" name="Picture 2" descr="Image result for pull factor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6" y="2375572"/>
            <a:ext cx="5087938" cy="237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9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6: visual vocabulary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Push Factor</a:t>
            </a:r>
          </a:p>
          <a:p>
            <a:endParaRPr lang="en-US" dirty="0"/>
          </a:p>
          <a:p>
            <a:r>
              <a:rPr lang="en-US" sz="3200" dirty="0">
                <a:latin typeface="Agency FB" panose="020B0503020202020204" pitchFamily="34" charset="0"/>
              </a:rPr>
              <a:t>something that makes people want to leave a place or escape from a particular situation</a:t>
            </a:r>
          </a:p>
        </p:txBody>
      </p:sp>
      <p:pic>
        <p:nvPicPr>
          <p:cNvPr id="22530" name="Picture 2" descr="Image result for pull factor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531804"/>
            <a:ext cx="5087938" cy="237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75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6: Visual Vocabulary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Trail of Tears</a:t>
            </a:r>
          </a:p>
          <a:p>
            <a:r>
              <a:rPr lang="en-US" sz="3200" dirty="0">
                <a:latin typeface="Agency FB" panose="020B0503020202020204" pitchFamily="34" charset="0"/>
              </a:rPr>
              <a:t>series of forced relocations of Native American peoples </a:t>
            </a:r>
            <a:r>
              <a:rPr lang="en-US" sz="3200" dirty="0" smtClean="0">
                <a:latin typeface="Agency FB" panose="020B0503020202020204" pitchFamily="34" charset="0"/>
              </a:rPr>
              <a:t>(specifically the Cherokee) from </a:t>
            </a:r>
            <a:r>
              <a:rPr lang="en-US" sz="3200" dirty="0">
                <a:latin typeface="Agency FB" panose="020B0503020202020204" pitchFamily="34" charset="0"/>
              </a:rPr>
              <a:t>their ancestral homelands in the Southeastern United States, to areas to the west that had been designated as Indian Territory</a:t>
            </a:r>
            <a:r>
              <a:rPr lang="en-US" sz="3200" dirty="0" smtClean="0">
                <a:latin typeface="Agency FB" panose="020B0503020202020204" pitchFamily="34" charset="0"/>
              </a:rPr>
              <a:t>.</a:t>
            </a:r>
          </a:p>
        </p:txBody>
      </p:sp>
      <p:pic>
        <p:nvPicPr>
          <p:cNvPr id="24578" name="Picture 2" descr="Image result for trail of tear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1" y="2313780"/>
            <a:ext cx="5721811" cy="281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38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6: visual vocabulary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Reservation</a:t>
            </a:r>
          </a:p>
          <a:p>
            <a:endParaRPr lang="en-US" dirty="0"/>
          </a:p>
          <a:p>
            <a:r>
              <a:rPr lang="en-US" sz="3200" dirty="0" smtClean="0">
                <a:latin typeface="Agency FB" panose="020B0503020202020204" pitchFamily="34" charset="0"/>
              </a:rPr>
              <a:t>An area of public lands set aside for native Americans</a:t>
            </a:r>
            <a:endParaRPr lang="en-US" sz="3200" dirty="0">
              <a:latin typeface="Agency FB" panose="020B0503020202020204" pitchFamily="34" charset="0"/>
            </a:endParaRPr>
          </a:p>
        </p:txBody>
      </p:sp>
      <p:pic>
        <p:nvPicPr>
          <p:cNvPr id="1026" name="Picture 2" descr="Bia-map-indian-reservations-usa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75" y="1843940"/>
            <a:ext cx="5262545" cy="37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42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6: visual vocabulary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Judicial Review</a:t>
            </a:r>
          </a:p>
          <a:p>
            <a:endParaRPr lang="en-US" dirty="0"/>
          </a:p>
          <a:p>
            <a:r>
              <a:rPr lang="en-US" sz="3200" dirty="0" smtClean="0">
                <a:latin typeface="Agency FB" panose="020B0503020202020204" pitchFamily="34" charset="0"/>
              </a:rPr>
              <a:t>The right of the supreme court to determine if a law violates the US Constitution</a:t>
            </a:r>
            <a:endParaRPr lang="en-US" sz="3200" dirty="0">
              <a:latin typeface="Agency FB" panose="020B0503020202020204" pitchFamily="34" charset="0"/>
            </a:endParaRPr>
          </a:p>
        </p:txBody>
      </p:sp>
      <p:pic>
        <p:nvPicPr>
          <p:cNvPr id="2050" name="Picture 2" descr="Image result for judicial review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5" y="2034938"/>
            <a:ext cx="5838376" cy="333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78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6: visual vocabulary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Manifest Destiny</a:t>
            </a:r>
          </a:p>
          <a:p>
            <a:endParaRPr lang="en-US" dirty="0"/>
          </a:p>
          <a:p>
            <a:r>
              <a:rPr lang="en-US" sz="3200" dirty="0" smtClean="0">
                <a:latin typeface="Agency FB" panose="020B0503020202020204" pitchFamily="34" charset="0"/>
              </a:rPr>
              <a:t>Idea during the 1800s that the US must expand its boundaries to the Pacific.</a:t>
            </a:r>
            <a:endParaRPr lang="en-US" sz="3200" dirty="0">
              <a:latin typeface="Agency FB" panose="020B0503020202020204" pitchFamily="34" charset="0"/>
            </a:endParaRPr>
          </a:p>
        </p:txBody>
      </p:sp>
      <p:pic>
        <p:nvPicPr>
          <p:cNvPr id="3074" name="Picture 2" descr="Image result for manifest destiny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7" y="1843940"/>
            <a:ext cx="4847977" cy="357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62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6: visual vocabulary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Annex</a:t>
            </a:r>
          </a:p>
          <a:p>
            <a:endParaRPr lang="en-US" dirty="0"/>
          </a:p>
          <a:p>
            <a:r>
              <a:rPr lang="en-US" sz="3200" dirty="0" smtClean="0">
                <a:latin typeface="Agency FB" panose="020B0503020202020204" pitchFamily="34" charset="0"/>
              </a:rPr>
              <a:t>To add territory to one’s own territory</a:t>
            </a:r>
            <a:endParaRPr lang="en-US" sz="3200" dirty="0">
              <a:latin typeface="Agency FB" panose="020B0503020202020204" pitchFamily="34" charset="0"/>
            </a:endParaRPr>
          </a:p>
        </p:txBody>
      </p:sp>
      <p:pic>
        <p:nvPicPr>
          <p:cNvPr id="5122" name="Picture 2" descr="Image result for annex of texa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573" y="1843940"/>
            <a:ext cx="3270363" cy="366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41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6: visual vocabulary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Embargo</a:t>
            </a:r>
          </a:p>
          <a:p>
            <a:endParaRPr lang="en-US" dirty="0"/>
          </a:p>
          <a:p>
            <a:r>
              <a:rPr lang="en-US" sz="3200" dirty="0" smtClean="0">
                <a:latin typeface="Agency FB" panose="020B0503020202020204" pitchFamily="34" charset="0"/>
              </a:rPr>
              <a:t>An order prohibiting trade with another country</a:t>
            </a:r>
            <a:endParaRPr lang="en-US" sz="3200" dirty="0">
              <a:latin typeface="Agency FB" panose="020B0503020202020204" pitchFamily="34" charset="0"/>
            </a:endParaRPr>
          </a:p>
        </p:txBody>
      </p:sp>
      <p:pic>
        <p:nvPicPr>
          <p:cNvPr id="6146" name="Picture 2" descr="Image result for embargo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76" y="1843940"/>
            <a:ext cx="3348601" cy="332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91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6: visual vocabulary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Forty-niner</a:t>
            </a:r>
          </a:p>
          <a:p>
            <a:endParaRPr lang="en-US" dirty="0"/>
          </a:p>
          <a:p>
            <a:r>
              <a:rPr lang="en-US" sz="3200" dirty="0" smtClean="0">
                <a:latin typeface="Agency FB" panose="020B0503020202020204" pitchFamily="34" charset="0"/>
              </a:rPr>
              <a:t>People who went to California during the gold rush of 1849</a:t>
            </a:r>
            <a:endParaRPr lang="en-US" sz="3200" dirty="0">
              <a:latin typeface="Agency FB" panose="020B0503020202020204" pitchFamily="34" charset="0"/>
            </a:endParaRPr>
          </a:p>
        </p:txBody>
      </p:sp>
      <p:pic>
        <p:nvPicPr>
          <p:cNvPr id="7170" name="Picture 2" descr="Image result for forty niner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87" y="2063750"/>
            <a:ext cx="4816763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10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6: visual vocabulary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War hawk</a:t>
            </a:r>
          </a:p>
          <a:p>
            <a:endParaRPr lang="en-US" dirty="0"/>
          </a:p>
          <a:p>
            <a:r>
              <a:rPr lang="en-US" sz="3200" dirty="0" smtClean="0">
                <a:latin typeface="Agency FB" panose="020B0503020202020204" pitchFamily="34" charset="0"/>
              </a:rPr>
              <a:t>People during Madison’s presidency who pressed for war with England</a:t>
            </a:r>
            <a:endParaRPr lang="en-US" sz="3200" dirty="0">
              <a:latin typeface="Agency FB" panose="020B0503020202020204" pitchFamily="34" charset="0"/>
            </a:endParaRPr>
          </a:p>
        </p:txBody>
      </p:sp>
      <p:sp>
        <p:nvSpPr>
          <p:cNvPr id="6" name="AutoShape 4" descr="Image result for war hawk 1812"/>
          <p:cNvSpPr>
            <a:spLocks noGrp="1" noChangeAspect="1" noChangeArrowheads="1"/>
          </p:cNvSpPr>
          <p:nvPr>
            <p:ph sz="quarter" idx="13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83" y="2063396"/>
            <a:ext cx="3315423" cy="331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2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6: visual vocabulary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/>
              <a:t>BoomTown</a:t>
            </a:r>
            <a:endParaRPr lang="en-US" dirty="0" smtClean="0"/>
          </a:p>
          <a:p>
            <a:endParaRPr lang="en-US" dirty="0"/>
          </a:p>
          <a:p>
            <a:r>
              <a:rPr lang="en-US" sz="3200" dirty="0" smtClean="0">
                <a:latin typeface="Agency FB" panose="020B0503020202020204" pitchFamily="34" charset="0"/>
              </a:rPr>
              <a:t>A community experiences a sudden growth in business or population</a:t>
            </a:r>
            <a:endParaRPr lang="en-US" sz="3200" dirty="0">
              <a:latin typeface="Agency FB" panose="020B0503020202020204" pitchFamily="34" charset="0"/>
            </a:endParaRPr>
          </a:p>
        </p:txBody>
      </p:sp>
      <p:pic>
        <p:nvPicPr>
          <p:cNvPr id="9218" name="Picture 2" descr="Image result for boomtown san francisco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23" y="2063750"/>
            <a:ext cx="4937492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76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162</TotalTime>
  <Words>351</Words>
  <Application>Microsoft Office PowerPoint</Application>
  <PresentationFormat>Widescreen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Agency FB</vt:lpstr>
      <vt:lpstr>Arial</vt:lpstr>
      <vt:lpstr>Calibri</vt:lpstr>
      <vt:lpstr>Impact</vt:lpstr>
      <vt:lpstr>Main Event</vt:lpstr>
      <vt:lpstr>A growing nation</vt:lpstr>
      <vt:lpstr>Unit 6: visual vocabulary</vt:lpstr>
      <vt:lpstr>Unit 6: visual vocabulary</vt:lpstr>
      <vt:lpstr>Unit 6: visual vocabulary</vt:lpstr>
      <vt:lpstr>Unit 6: visual vocabulary</vt:lpstr>
      <vt:lpstr>Unit 6: visual vocabulary</vt:lpstr>
      <vt:lpstr>Unit 6: visual vocabulary</vt:lpstr>
      <vt:lpstr>Unit 6: visual vocabulary</vt:lpstr>
      <vt:lpstr>Unit 6: visual vocabulary</vt:lpstr>
      <vt:lpstr>Unit 6: visual vocabulary</vt:lpstr>
      <vt:lpstr>Unit 6: visual vocabulary</vt:lpstr>
      <vt:lpstr>Unit 6: visual vocabulary</vt:lpstr>
      <vt:lpstr>Unit 6: visual vocabulary</vt:lpstr>
      <vt:lpstr>Unit 6: visual vocabulary</vt:lpstr>
      <vt:lpstr>Unit 6: visual vocabulary</vt:lpstr>
      <vt:lpstr>Unit 6: visual vocabulary</vt:lpstr>
      <vt:lpstr>Unit 6: visual vocabulary</vt:lpstr>
      <vt:lpstr>Unit 6: visual vocabulary</vt:lpstr>
      <vt:lpstr>Unit 6: Visual Vocabulary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Western Expansion</dc:title>
  <dc:creator>DiTondo, Nicholas J.</dc:creator>
  <cp:lastModifiedBy>Orlando, Amanda K.</cp:lastModifiedBy>
  <cp:revision>20</cp:revision>
  <cp:lastPrinted>2018-11-28T14:38:16Z</cp:lastPrinted>
  <dcterms:created xsi:type="dcterms:W3CDTF">2018-11-20T14:56:44Z</dcterms:created>
  <dcterms:modified xsi:type="dcterms:W3CDTF">2018-11-28T15:08:09Z</dcterms:modified>
</cp:coreProperties>
</file>