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5: Visual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4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Federalist</a:t>
            </a:r>
          </a:p>
          <a:p>
            <a:r>
              <a:rPr lang="en-US" sz="3200" dirty="0" smtClean="0">
                <a:latin typeface="Bradley Hand ITC" panose="03070402050302030203" pitchFamily="66" charset="0"/>
              </a:rPr>
              <a:t>Supporters of the Constitution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18" name="Picture 2" descr="Image result for federalist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" y="2086652"/>
            <a:ext cx="4527641" cy="33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Anti-Federalist</a:t>
            </a:r>
          </a:p>
          <a:p>
            <a:r>
              <a:rPr lang="en-US" sz="3200" dirty="0" smtClean="0">
                <a:latin typeface="Bradley Hand ITC" panose="03070402050302030203" pitchFamily="66" charset="0"/>
              </a:rPr>
              <a:t>Individuals who opposed ratification of the Constitution</a:t>
            </a:r>
            <a:endParaRPr lang="en-US" sz="3200" dirty="0">
              <a:latin typeface="Bradley Hand ITC" panose="03070402050302030203" pitchFamily="66" charset="0"/>
            </a:endParaRPr>
          </a:p>
        </p:txBody>
      </p:sp>
      <p:pic>
        <p:nvPicPr>
          <p:cNvPr id="10242" name="Picture 2" descr="Image result for anti federalist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" y="2489977"/>
            <a:ext cx="5105400" cy="281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Preamble</a:t>
            </a:r>
          </a:p>
          <a:p>
            <a:r>
              <a:rPr lang="en-US" sz="3200" dirty="0" smtClean="0">
                <a:latin typeface="Bradley Hand ITC" panose="03070402050302030203" pitchFamily="66" charset="0"/>
              </a:rPr>
              <a:t>Introduction to a formal document</a:t>
            </a:r>
            <a:endParaRPr lang="en-US" sz="3200" dirty="0">
              <a:latin typeface="Bradley Hand ITC" panose="03070402050302030203" pitchFamily="66" charset="0"/>
            </a:endParaRPr>
          </a:p>
        </p:txBody>
      </p:sp>
      <p:pic>
        <p:nvPicPr>
          <p:cNvPr id="11268" name="Picture 4" descr="Image result for preambl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82" y="2066517"/>
            <a:ext cx="3722938" cy="402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9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Judicial Review</a:t>
            </a:r>
          </a:p>
          <a:p>
            <a:r>
              <a:rPr lang="en-US" sz="3200" dirty="0" smtClean="0">
                <a:latin typeface="Bradley Hand ITC" panose="03070402050302030203" pitchFamily="66" charset="0"/>
              </a:rPr>
              <a:t>The right of the Supreme court to determine if a law violates the Constitution</a:t>
            </a:r>
            <a:endParaRPr lang="en-US" sz="3200" dirty="0">
              <a:latin typeface="Bradley Hand ITC" panose="03070402050302030203" pitchFamily="66" charset="0"/>
            </a:endParaRPr>
          </a:p>
        </p:txBody>
      </p:sp>
      <p:pic>
        <p:nvPicPr>
          <p:cNvPr id="12290" name="Picture 2" descr="Related imag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6" y="2095009"/>
            <a:ext cx="3992985" cy="404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75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519058" cy="383776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Separation of Powers</a:t>
            </a:r>
          </a:p>
          <a:p>
            <a:r>
              <a:rPr lang="en-US" sz="3200" dirty="0">
                <a:latin typeface="Bradley Hand ITC" panose="03070402050302030203" pitchFamily="66" charset="0"/>
              </a:rPr>
              <a:t>division of the </a:t>
            </a:r>
            <a:r>
              <a:rPr lang="en-US" sz="3200" u="sng" dirty="0" smtClean="0">
                <a:latin typeface="Bradley Hand ITC" panose="03070402050302030203" pitchFamily="66" charset="0"/>
              </a:rPr>
              <a:t>legislative</a:t>
            </a:r>
            <a:r>
              <a:rPr lang="en-US" sz="3200" dirty="0" smtClean="0">
                <a:latin typeface="Bradley Hand ITC" panose="03070402050302030203" pitchFamily="66" charset="0"/>
              </a:rPr>
              <a:t>,</a:t>
            </a:r>
            <a:r>
              <a:rPr lang="en-US" sz="3200" dirty="0">
                <a:latin typeface="Bradley Hand ITC" panose="03070402050302030203" pitchFamily="66" charset="0"/>
              </a:rPr>
              <a:t> </a:t>
            </a:r>
            <a:endParaRPr lang="en-US" sz="3200" dirty="0" smtClean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US" sz="3200" u="sng" dirty="0" err="1" smtClean="0">
                <a:latin typeface="Bradley Hand ITC" panose="03070402050302030203" pitchFamily="66" charset="0"/>
              </a:rPr>
              <a:t>executive</a:t>
            </a:r>
            <a:r>
              <a:rPr lang="en-US" sz="3200" dirty="0" err="1" smtClean="0">
                <a:latin typeface="Bradley Hand ITC" panose="03070402050302030203" pitchFamily="66" charset="0"/>
              </a:rPr>
              <a:t>,and</a:t>
            </a:r>
            <a:r>
              <a:rPr lang="en-US" sz="3200" dirty="0">
                <a:latin typeface="Bradley Hand ITC" panose="03070402050302030203" pitchFamily="66" charset="0"/>
              </a:rPr>
              <a:t> </a:t>
            </a:r>
            <a:r>
              <a:rPr lang="en-US" sz="3200" u="sng" dirty="0">
                <a:latin typeface="Bradley Hand ITC" panose="03070402050302030203" pitchFamily="66" charset="0"/>
              </a:rPr>
              <a:t>judicial</a:t>
            </a:r>
            <a:r>
              <a:rPr lang="en-US" sz="3200" dirty="0">
                <a:latin typeface="Bradley Hand ITC" panose="03070402050302030203" pitchFamily="66" charset="0"/>
              </a:rPr>
              <a:t> </a:t>
            </a:r>
          </a:p>
          <a:p>
            <a:pPr marL="0" indent="0">
              <a:buNone/>
            </a:pPr>
            <a:r>
              <a:rPr lang="en-US" sz="3200" dirty="0" smtClean="0">
                <a:latin typeface="Bradley Hand ITC" panose="03070402050302030203" pitchFamily="66" charset="0"/>
              </a:rPr>
              <a:t>Functions of government</a:t>
            </a:r>
            <a:r>
              <a:rPr lang="en-US" sz="3200" dirty="0">
                <a:latin typeface="Bradley Hand ITC" panose="03070402050302030203" pitchFamily="66" charset="0"/>
              </a:rPr>
              <a:t> </a:t>
            </a:r>
          </a:p>
        </p:txBody>
      </p:sp>
      <p:pic>
        <p:nvPicPr>
          <p:cNvPr id="13314" name="Picture 2" descr="Related imag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1" y="2066516"/>
            <a:ext cx="5691959" cy="426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4948" y="2214694"/>
            <a:ext cx="5486837" cy="348071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Concurrent Powers</a:t>
            </a:r>
          </a:p>
          <a:p>
            <a:r>
              <a:rPr lang="en-US" sz="3200" dirty="0" smtClean="0">
                <a:latin typeface="Bradley Hand ITC" panose="03070402050302030203" pitchFamily="66" charset="0"/>
              </a:rPr>
              <a:t>Powers shared by the states and the Federal government </a:t>
            </a:r>
            <a:endParaRPr lang="en-US" sz="3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6388" y="2214694"/>
            <a:ext cx="5404469" cy="34284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Reserved Powers</a:t>
            </a:r>
          </a:p>
          <a:p>
            <a:r>
              <a:rPr lang="en-US" sz="3200" dirty="0" smtClean="0">
                <a:latin typeface="Bradley Hand ITC" panose="03070402050302030203" pitchFamily="66" charset="0"/>
              </a:rPr>
              <a:t>Powers retained by the States</a:t>
            </a:r>
            <a:endParaRPr lang="en-US" sz="3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6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6388" y="2214694"/>
            <a:ext cx="5404469" cy="34284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Delegated Powers</a:t>
            </a:r>
          </a:p>
          <a:p>
            <a:r>
              <a:rPr lang="en-US" sz="3200" dirty="0" smtClean="0">
                <a:latin typeface="Bradley Hand ITC" panose="03070402050302030203" pitchFamily="66" charset="0"/>
              </a:rPr>
              <a:t>Powers given to the Federal Government</a:t>
            </a:r>
            <a:endParaRPr lang="en-US" sz="3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9693" y="2214694"/>
            <a:ext cx="5279750" cy="395981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Implied Powers</a:t>
            </a:r>
          </a:p>
          <a:p>
            <a:r>
              <a:rPr lang="en-US" sz="3200" dirty="0" smtClean="0">
                <a:latin typeface="Bradley Hand ITC" panose="03070402050302030203" pitchFamily="66" charset="0"/>
              </a:rPr>
              <a:t>Powers not specifically mentioned in the Constitution</a:t>
            </a:r>
            <a:endParaRPr lang="en-US" sz="3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Precedent</a:t>
            </a:r>
          </a:p>
          <a:p>
            <a:r>
              <a:rPr lang="en-US" sz="3200" dirty="0" smtClean="0">
                <a:latin typeface="Bradley Hand ITC" panose="03070402050302030203" pitchFamily="66" charset="0"/>
              </a:rPr>
              <a:t>A Tradition </a:t>
            </a:r>
            <a:endParaRPr lang="en-US" sz="3200" dirty="0">
              <a:latin typeface="Bradley Hand ITC" panose="03070402050302030203" pitchFamily="66" charset="0"/>
            </a:endParaRPr>
          </a:p>
        </p:txBody>
      </p:sp>
      <p:pic>
        <p:nvPicPr>
          <p:cNvPr id="18434" name="Picture 2" descr="Image result for george washington's precedent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2235105"/>
            <a:ext cx="4420643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7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74381"/>
            <a:ext cx="10364451" cy="648580"/>
          </a:xfrm>
        </p:spPr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1140" y="1966117"/>
            <a:ext cx="5944234" cy="388604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822961"/>
            <a:ext cx="5105400" cy="603503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Bicameral</a:t>
            </a:r>
          </a:p>
          <a:p>
            <a:r>
              <a:rPr lang="en-US" dirty="0" smtClean="0"/>
              <a:t>Impressment</a:t>
            </a:r>
          </a:p>
          <a:p>
            <a:r>
              <a:rPr lang="en-US" dirty="0" smtClean="0"/>
              <a:t>Federalism</a:t>
            </a:r>
          </a:p>
          <a:p>
            <a:r>
              <a:rPr lang="en-US" dirty="0" smtClean="0"/>
              <a:t>Checks and Balances</a:t>
            </a:r>
          </a:p>
          <a:p>
            <a:r>
              <a:rPr lang="en-US" dirty="0" smtClean="0"/>
              <a:t>Popular Sovereignty</a:t>
            </a:r>
          </a:p>
          <a:p>
            <a:r>
              <a:rPr lang="en-US" dirty="0" smtClean="0"/>
              <a:t>Ratify</a:t>
            </a:r>
          </a:p>
          <a:p>
            <a:r>
              <a:rPr lang="en-US" dirty="0" smtClean="0"/>
              <a:t>Amendment</a:t>
            </a:r>
          </a:p>
          <a:p>
            <a:r>
              <a:rPr lang="en-US" dirty="0" smtClean="0"/>
              <a:t>Federalist</a:t>
            </a:r>
          </a:p>
          <a:p>
            <a:r>
              <a:rPr lang="en-US" dirty="0" smtClean="0"/>
              <a:t>Anti-Federalist</a:t>
            </a:r>
          </a:p>
          <a:p>
            <a:r>
              <a:rPr lang="en-US" dirty="0" smtClean="0"/>
              <a:t>Preamble</a:t>
            </a:r>
          </a:p>
          <a:p>
            <a:r>
              <a:rPr lang="en-US" dirty="0" smtClean="0"/>
              <a:t>Judicial review</a:t>
            </a:r>
          </a:p>
          <a:p>
            <a:r>
              <a:rPr lang="en-US" dirty="0" smtClean="0"/>
              <a:t>Separation of powers</a:t>
            </a:r>
          </a:p>
          <a:p>
            <a:r>
              <a:rPr lang="en-US" dirty="0" smtClean="0"/>
              <a:t>Reserved Powers</a:t>
            </a:r>
          </a:p>
          <a:p>
            <a:r>
              <a:rPr lang="en-US" dirty="0" smtClean="0"/>
              <a:t>Concurrent Powers</a:t>
            </a:r>
          </a:p>
          <a:p>
            <a:r>
              <a:rPr lang="en-US" dirty="0" smtClean="0"/>
              <a:t>Delegated Powers</a:t>
            </a:r>
          </a:p>
          <a:p>
            <a:r>
              <a:rPr lang="en-US" dirty="0" smtClean="0"/>
              <a:t>Implied Powers</a:t>
            </a:r>
          </a:p>
          <a:p>
            <a:r>
              <a:rPr lang="en-US" dirty="0" smtClean="0"/>
              <a:t>Precedent</a:t>
            </a:r>
          </a:p>
          <a:p>
            <a:r>
              <a:rPr lang="en-US" dirty="0" smtClean="0"/>
              <a:t>Cabinet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Cabinet</a:t>
            </a:r>
          </a:p>
          <a:p>
            <a:r>
              <a:rPr lang="en-US" sz="3200" dirty="0" smtClean="0">
                <a:latin typeface="Bradley Hand ITC" panose="03070402050302030203" pitchFamily="66" charset="0"/>
              </a:rPr>
              <a:t>A group of advisors to the President </a:t>
            </a:r>
            <a:endParaRPr lang="en-US" sz="3200" dirty="0">
              <a:latin typeface="Bradley Hand ITC" panose="03070402050302030203" pitchFamily="66" charset="0"/>
            </a:endParaRPr>
          </a:p>
        </p:txBody>
      </p:sp>
      <p:pic>
        <p:nvPicPr>
          <p:cNvPr id="19458" name="Picture 2" descr="Image result for president's cabinet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0" y="2214694"/>
            <a:ext cx="5413282" cy="40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3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Bicameral</a:t>
            </a:r>
          </a:p>
          <a:p>
            <a:r>
              <a:rPr lang="en-US" sz="3200" dirty="0" smtClean="0">
                <a:latin typeface="Bradley Hand ITC" panose="03070402050302030203" pitchFamily="66" charset="0"/>
              </a:rPr>
              <a:t>Consisting of two houses especially in a legislature</a:t>
            </a:r>
            <a:endParaRPr lang="en-US" sz="3200" dirty="0">
              <a:latin typeface="Bradley Hand ITC" panose="03070402050302030203" pitchFamily="66" charset="0"/>
            </a:endParaRPr>
          </a:p>
        </p:txBody>
      </p:sp>
      <p:pic>
        <p:nvPicPr>
          <p:cNvPr id="2050" name="Picture 2" descr="Image result for bicameral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2082915"/>
            <a:ext cx="5188221" cy="389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9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66794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Impressment</a:t>
            </a:r>
          </a:p>
          <a:p>
            <a:r>
              <a:rPr lang="en-US" sz="3200" dirty="0" smtClean="0">
                <a:latin typeface="Bradley Hand ITC" panose="03070402050302030203" pitchFamily="66" charset="0"/>
              </a:rPr>
              <a:t>Forcing people into service, as in </a:t>
            </a:r>
            <a:r>
              <a:rPr lang="en-US" sz="3200" smtClean="0">
                <a:latin typeface="Bradley Hand ITC" panose="03070402050302030203" pitchFamily="66" charset="0"/>
              </a:rPr>
              <a:t>the navy</a:t>
            </a:r>
            <a:endParaRPr lang="en-US" sz="3200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impress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1" y="2507616"/>
            <a:ext cx="5590959" cy="231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7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5951" y="2225039"/>
            <a:ext cx="5795010" cy="35661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Federalism</a:t>
            </a:r>
          </a:p>
          <a:p>
            <a:r>
              <a:rPr lang="en-US" sz="3200" dirty="0" smtClean="0">
                <a:latin typeface="Bradley Hand ITC" panose="03070402050302030203" pitchFamily="66" charset="0"/>
              </a:rPr>
              <a:t>The sharing of power between federal and state government</a:t>
            </a:r>
            <a:endParaRPr lang="en-US" sz="3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7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82470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Bradley Hand ITC" panose="03070402050302030203" pitchFamily="66" charset="0"/>
              </a:rPr>
              <a:t>Checks and Balances</a:t>
            </a:r>
          </a:p>
          <a:p>
            <a:r>
              <a:rPr lang="en-US" sz="2800" dirty="0" smtClean="0">
                <a:latin typeface="Bradley Hand ITC" panose="03070402050302030203" pitchFamily="66" charset="0"/>
              </a:rPr>
              <a:t>Each branch of government has a check on the other two branches so that no one branch becomes too powerful</a:t>
            </a:r>
            <a:endParaRPr lang="en-US" sz="2800" dirty="0">
              <a:latin typeface="Bradley Hand ITC" panose="03070402050302030203" pitchFamily="66" charset="0"/>
            </a:endParaRPr>
          </a:p>
        </p:txBody>
      </p:sp>
      <p:pic>
        <p:nvPicPr>
          <p:cNvPr id="5122" name="Picture 2" descr="Image result for checks and balanc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10" y="2214694"/>
            <a:ext cx="4363075" cy="338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9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Popular Sovereignty</a:t>
            </a:r>
          </a:p>
          <a:p>
            <a:r>
              <a:rPr lang="en-US" sz="3200" dirty="0" smtClean="0">
                <a:latin typeface="Bradley Hand ITC" panose="03070402050302030203" pitchFamily="66" charset="0"/>
              </a:rPr>
              <a:t>Theory that Government is subject to the will of the people</a:t>
            </a:r>
            <a:endParaRPr lang="en-US" sz="3200" dirty="0">
              <a:latin typeface="Bradley Hand ITC" panose="03070402050302030203" pitchFamily="66" charset="0"/>
            </a:endParaRPr>
          </a:p>
        </p:txBody>
      </p:sp>
      <p:pic>
        <p:nvPicPr>
          <p:cNvPr id="6146" name="Picture 2" descr="Image result for popular sovereignt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2" y="2214694"/>
            <a:ext cx="2871787" cy="38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7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Ratify</a:t>
            </a:r>
          </a:p>
          <a:p>
            <a:r>
              <a:rPr lang="en-US" sz="3200" dirty="0" smtClean="0">
                <a:latin typeface="Bradley Hand ITC" panose="03070402050302030203" pitchFamily="66" charset="0"/>
              </a:rPr>
              <a:t>To give official approval to</a:t>
            </a:r>
            <a:endParaRPr lang="en-US" sz="3200" dirty="0">
              <a:latin typeface="Bradley Hand ITC" panose="03070402050302030203" pitchFamily="66" charset="0"/>
            </a:endParaRPr>
          </a:p>
        </p:txBody>
      </p:sp>
      <p:pic>
        <p:nvPicPr>
          <p:cNvPr id="7170" name="Picture 2" descr="Image result for ratif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2028416"/>
            <a:ext cx="3762783" cy="376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Perfect Union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9634" y="2214694"/>
            <a:ext cx="5546987" cy="28974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Amendment</a:t>
            </a:r>
          </a:p>
          <a:p>
            <a:r>
              <a:rPr lang="en-US" sz="3200" dirty="0" smtClean="0">
                <a:latin typeface="Bradley Hand ITC" panose="03070402050302030203" pitchFamily="66" charset="0"/>
              </a:rPr>
              <a:t>An addition to a formal document</a:t>
            </a:r>
            <a:endParaRPr lang="en-US" sz="3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225</TotalTime>
  <Words>278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Bradley Hand ITC</vt:lpstr>
      <vt:lpstr>Tw Cen MT</vt:lpstr>
      <vt:lpstr>Droplet</vt:lpstr>
      <vt:lpstr>A More Perfect Union</vt:lpstr>
      <vt:lpstr>A More Perfect Union</vt:lpstr>
      <vt:lpstr>A More Perfect Union</vt:lpstr>
      <vt:lpstr>A More Perfect Union</vt:lpstr>
      <vt:lpstr>A More Perfect Union</vt:lpstr>
      <vt:lpstr>A More Perfect Union</vt:lpstr>
      <vt:lpstr>A More Perfect Union</vt:lpstr>
      <vt:lpstr>A More Perfect Union</vt:lpstr>
      <vt:lpstr>A More Perfect Union</vt:lpstr>
      <vt:lpstr>A More Perfect Union</vt:lpstr>
      <vt:lpstr>A More Perfect Union</vt:lpstr>
      <vt:lpstr>A More Perfect Union</vt:lpstr>
      <vt:lpstr>A More Perfect Union</vt:lpstr>
      <vt:lpstr>A More Perfect Union</vt:lpstr>
      <vt:lpstr>A More Perfect Union</vt:lpstr>
      <vt:lpstr>A More Perfect Union</vt:lpstr>
      <vt:lpstr>A More Perfect Union</vt:lpstr>
      <vt:lpstr>A More Perfect Union</vt:lpstr>
      <vt:lpstr>A More Perfect Union</vt:lpstr>
      <vt:lpstr>A More Perfect Union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More Perfect Union</dc:title>
  <dc:creator>DiTondo, Nicholas J.</dc:creator>
  <cp:lastModifiedBy>Orlando, Amanda K.</cp:lastModifiedBy>
  <cp:revision>13</cp:revision>
  <dcterms:created xsi:type="dcterms:W3CDTF">2018-10-22T15:55:45Z</dcterms:created>
  <dcterms:modified xsi:type="dcterms:W3CDTF">2018-11-01T10:58:00Z</dcterms:modified>
</cp:coreProperties>
</file>