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4" name="Google Shape;24;p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dt" idx="10"/>
          </p:nvPr>
        </p:nvSpPr>
        <p:spPr>
          <a:xfrm rot="5400000">
            <a:off x="10089390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ftr" idx="11"/>
          </p:nvPr>
        </p:nvSpPr>
        <p:spPr>
          <a:xfrm rot="5400000">
            <a:off x="8959592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ctr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7" name="Google Shape;127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5" name="Google Shape;135;p1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1"/>
          </p:nvPr>
        </p:nvSpPr>
        <p:spPr>
          <a:xfrm>
            <a:off x="1154956" y="553666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45" name="Google Shape;145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2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2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2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 extrusionOk="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3" name="Google Shape;153;p12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54" name="Google Shape;154;p12"/>
          <p:cNvSpPr txBox="1"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2"/>
          <p:cNvSpPr txBox="1">
            <a:spLocks noGrp="1"/>
          </p:cNvSpPr>
          <p:nvPr>
            <p:ph type="body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56" name="Google Shape;156;p12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2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62" name="Google Shape;162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0" name="Google Shape;170;p1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1" name="Google Shape;171;p13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72" name="Google Shape;172;p13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body" idx="1"/>
          </p:nvPr>
        </p:nvSpPr>
        <p:spPr>
          <a:xfrm>
            <a:off x="1945945" y="3678766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4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0" name="Google Shape;190;p14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2"/>
          </p:nvPr>
        </p:nvSpPr>
        <p:spPr>
          <a:xfrm>
            <a:off x="1154954" y="3193561"/>
            <a:ext cx="3129168" cy="2833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body" idx="3"/>
          </p:nvPr>
        </p:nvSpPr>
        <p:spPr>
          <a:xfrm>
            <a:off x="4512721" y="2603502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body" idx="4"/>
          </p:nvPr>
        </p:nvSpPr>
        <p:spPr>
          <a:xfrm>
            <a:off x="4512721" y="3193561"/>
            <a:ext cx="3145380" cy="2833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body" idx="5"/>
          </p:nvPr>
        </p:nvSpPr>
        <p:spPr>
          <a:xfrm>
            <a:off x="7886700" y="2617299"/>
            <a:ext cx="3161029" cy="5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body" idx="6"/>
          </p:nvPr>
        </p:nvSpPr>
        <p:spPr>
          <a:xfrm>
            <a:off x="7886700" y="3193561"/>
            <a:ext cx="3164719" cy="283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05" name="Google Shape;205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784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1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2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4" name="Google Shape;214;p16"/>
          <p:cNvSpPr txBox="1">
            <a:spLocks noGrp="1"/>
          </p:cNvSpPr>
          <p:nvPr>
            <p:ph type="body" idx="3"/>
          </p:nvPr>
        </p:nvSpPr>
        <p:spPr>
          <a:xfrm>
            <a:off x="1154953" y="5109107"/>
            <a:ext cx="3050437" cy="9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body" idx="4"/>
          </p:nvPr>
        </p:nvSpPr>
        <p:spPr>
          <a:xfrm>
            <a:off x="4572537" y="4532846"/>
            <a:ext cx="3046766" cy="651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6" name="Google Shape;216;p16"/>
          <p:cNvSpPr>
            <a:spLocks noGrp="1"/>
          </p:cNvSpPr>
          <p:nvPr>
            <p:ph type="pic" idx="5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body" idx="6"/>
          </p:nvPr>
        </p:nvSpPr>
        <p:spPr>
          <a:xfrm>
            <a:off x="4568865" y="5184002"/>
            <a:ext cx="3050438" cy="843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body" idx="7"/>
          </p:nvPr>
        </p:nvSpPr>
        <p:spPr>
          <a:xfrm>
            <a:off x="7983434" y="4532847"/>
            <a:ext cx="3050438" cy="651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16"/>
          <p:cNvSpPr>
            <a:spLocks noGrp="1"/>
          </p:cNvSpPr>
          <p:nvPr>
            <p:ph type="pic" idx="8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body" idx="9"/>
          </p:nvPr>
        </p:nvSpPr>
        <p:spPr>
          <a:xfrm>
            <a:off x="7983434" y="5184001"/>
            <a:ext cx="3050437" cy="843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221" name="Google Shape;221;p16"/>
          <p:cNvCxnSpPr/>
          <p:nvPr/>
        </p:nvCxnSpPr>
        <p:spPr>
          <a:xfrm>
            <a:off x="4388153" y="2603500"/>
            <a:ext cx="0" cy="3517594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2" name="Google Shape;222;p16"/>
          <p:cNvCxnSpPr/>
          <p:nvPr/>
        </p:nvCxnSpPr>
        <p:spPr>
          <a:xfrm>
            <a:off x="7801905" y="2603500"/>
            <a:ext cx="0" cy="34925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3" name="Google Shape;223;p1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7"/>
          <p:cNvSpPr txBox="1">
            <a:spLocks noGrp="1"/>
          </p:cNvSpPr>
          <p:nvPr>
            <p:ph type="body" idx="1"/>
          </p:nvPr>
        </p:nvSpPr>
        <p:spPr>
          <a:xfrm rot="5400000">
            <a:off x="3827511" y="-69056"/>
            <a:ext cx="3416300" cy="876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29" name="Google Shape;229;p1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34" name="Google Shape;234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43" name="Google Shape;243;p18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 rot="5400000">
            <a:off x="6909428" y="2945796"/>
            <a:ext cx="4748589" cy="1413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8"/>
          <p:cNvSpPr txBox="1">
            <a:spLocks noGrp="1"/>
          </p:cNvSpPr>
          <p:nvPr>
            <p:ph type="body" idx="1"/>
          </p:nvPr>
        </p:nvSpPr>
        <p:spPr>
          <a:xfrm rot="5400000">
            <a:off x="1904432" y="528990"/>
            <a:ext cx="4748590" cy="6247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8" name="Google Shape;48;p3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49" name="Google Shape;49;p3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2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3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4"/>
          </p:nvPr>
        </p:nvSpPr>
        <p:spPr>
          <a:xfrm>
            <a:off x="6208710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8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9" name="Google Shape;89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8" name="Google Shape;98;p9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154955" y="2895600"/>
            <a:ext cx="2793158" cy="312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8" name="Google Shape;108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6" name="Google Shape;116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0"/>
          <p:cNvSpPr>
            <a:spLocks noGrp="1"/>
          </p:cNvSpPr>
          <p:nvPr>
            <p:ph type="pic" idx="2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body" idx="1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l" t="t" r="r" b="b"/>
              <a:pathLst>
                <a:path w="7104" h="2856" extrusionOk="0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</a:pPr>
            <a:r>
              <a:rPr lang="en-US"/>
              <a:t>Articles of Confederation</a:t>
            </a:r>
            <a:br>
              <a:rPr lang="en-US"/>
            </a:br>
            <a:r>
              <a:rPr lang="en-US"/>
              <a:t>Constitutional Convention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 txBox="1"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/>
              <a:t>BRANCHES OF GOVERNMENT</a:t>
            </a:r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body" idx="1"/>
          </p:nvPr>
        </p:nvSpPr>
        <p:spPr>
          <a:xfrm>
            <a:off x="6676571" y="1365162"/>
            <a:ext cx="4441371" cy="500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1" cap="none"/>
              <a:t>Federalism </a:t>
            </a:r>
            <a:r>
              <a:rPr lang="en-US" cap="none"/>
              <a:t>– sharing power between the federal and state governments</a:t>
            </a:r>
            <a:endParaRPr b="1" cap="none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 cap="none"/>
              <a:t>Articles</a:t>
            </a:r>
            <a:r>
              <a:rPr lang="en-US" cap="none"/>
              <a:t> – parts of constitution describing the responsibilities of each branch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 cap="none"/>
              <a:t>Legislative</a:t>
            </a:r>
            <a:r>
              <a:rPr lang="en-US" cap="none"/>
              <a:t> – law making branch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 cap="none"/>
              <a:t>Executive</a:t>
            </a:r>
            <a:r>
              <a:rPr lang="en-US" cap="none"/>
              <a:t> – headed by president to carry out nation’s laws and policies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 cap="none"/>
              <a:t>Judicial</a:t>
            </a:r>
            <a:r>
              <a:rPr lang="en-US" cap="none"/>
              <a:t> – court system </a:t>
            </a:r>
            <a:endParaRPr cap="non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9"/>
          <p:cNvSpPr txBox="1">
            <a:spLocks noGrp="1"/>
          </p:cNvSpPr>
          <p:nvPr>
            <p:ph type="title"/>
          </p:nvPr>
        </p:nvSpPr>
        <p:spPr>
          <a:xfrm>
            <a:off x="501813" y="494705"/>
            <a:ext cx="8761413" cy="147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CHECKS &amp; </a:t>
            </a:r>
            <a:br>
              <a:rPr lang="en-US"/>
            </a:br>
            <a:r>
              <a:rPr lang="en-US"/>
              <a:t>BALANCES</a:t>
            </a:r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body" idx="1"/>
          </p:nvPr>
        </p:nvSpPr>
        <p:spPr>
          <a:xfrm>
            <a:off x="522515" y="2603499"/>
            <a:ext cx="2720080" cy="308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/>
              <a:t>Checks and Balances - </a:t>
            </a:r>
            <a:r>
              <a:rPr lang="en-US" sz="2000"/>
              <a:t>the 3 branches have roles that check or limit the others so that no single branch can dominate the government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pic>
        <p:nvPicPr>
          <p:cNvPr id="321" name="Google Shape;321;p29" descr="Checks And Balances Worksheet Answer Key John Book Of Worksheets Picture"/>
          <p:cNvPicPr preferRelativeResize="0"/>
          <p:nvPr/>
        </p:nvPicPr>
        <p:blipFill rotWithShape="1">
          <a:blip r:embed="rId3">
            <a:alphaModFix/>
          </a:blip>
          <a:srcRect l="7867" t="18046" r="5383" b="3278"/>
          <a:stretch/>
        </p:blipFill>
        <p:spPr>
          <a:xfrm>
            <a:off x="3242594" y="653144"/>
            <a:ext cx="8876831" cy="6037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>
            <a:spLocks noGrp="1"/>
          </p:cNvSpPr>
          <p:nvPr>
            <p:ph type="title"/>
          </p:nvPr>
        </p:nvSpPr>
        <p:spPr>
          <a:xfrm>
            <a:off x="1154956" y="1571223"/>
            <a:ext cx="4782205" cy="339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</a:pPr>
            <a:r>
              <a:rPr lang="en-US" b="1"/>
              <a:t>New Freedom</a:t>
            </a:r>
            <a:br>
              <a:rPr lang="en-US" b="1"/>
            </a:br>
            <a:r>
              <a:rPr lang="en-US"/>
              <a:t/>
            </a:r>
            <a:br>
              <a:rPr lang="en-US"/>
            </a:br>
            <a:r>
              <a:rPr lang="en-US"/>
              <a:t>13 Independent State Constitutions</a:t>
            </a:r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body" idx="1"/>
          </p:nvPr>
        </p:nvSpPr>
        <p:spPr>
          <a:xfrm>
            <a:off x="6676572" y="1262743"/>
            <a:ext cx="4426858" cy="4789713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cap="none">
                <a:solidFill>
                  <a:srgbClr val="000000"/>
                </a:solidFill>
              </a:rPr>
              <a:t>May 1776 – states were asked to adopt own state constitutions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cap="none">
                <a:solidFill>
                  <a:srgbClr val="000000"/>
                </a:solidFill>
              </a:rPr>
              <a:t>Worried about too much power in single ruler – limited power of the governor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 cap="none">
                <a:solidFill>
                  <a:srgbClr val="000000"/>
                </a:solidFill>
              </a:rPr>
              <a:t>Bicameral</a:t>
            </a:r>
            <a:r>
              <a:rPr lang="en-US" cap="none">
                <a:solidFill>
                  <a:srgbClr val="000000"/>
                </a:solidFill>
              </a:rPr>
              <a:t> – 2 house legislatures to divide power further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b="1" cap="none">
                <a:solidFill>
                  <a:srgbClr val="000000"/>
                </a:solidFill>
              </a:rPr>
              <a:t>Republic</a:t>
            </a:r>
            <a:r>
              <a:rPr lang="en-US" cap="none">
                <a:solidFill>
                  <a:srgbClr val="000000"/>
                </a:solidFill>
              </a:rPr>
              <a:t> – government which citizens rule through elected representatives</a:t>
            </a:r>
            <a:endParaRPr cap="non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ARTICLES OF CONFEDERATION</a:t>
            </a:r>
            <a:endParaRPr/>
          </a:p>
        </p:txBody>
      </p:sp>
      <p:sp>
        <p:nvSpPr>
          <p:cNvPr id="266" name="Google Shape;266;p21"/>
          <p:cNvSpPr txBox="1">
            <a:spLocks noGrp="1"/>
          </p:cNvSpPr>
          <p:nvPr>
            <p:ph type="body" idx="1"/>
          </p:nvPr>
        </p:nvSpPr>
        <p:spPr>
          <a:xfrm>
            <a:off x="1154954" y="2809564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>
                <a:solidFill>
                  <a:srgbClr val="000000"/>
                </a:solidFill>
              </a:rPr>
              <a:t>Articles Had: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7" name="Google Shape;267;p21"/>
          <p:cNvSpPr txBox="1">
            <a:spLocks noGrp="1"/>
          </p:cNvSpPr>
          <p:nvPr>
            <p:ph type="body" idx="2"/>
          </p:nvPr>
        </p:nvSpPr>
        <p:spPr>
          <a:xfrm>
            <a:off x="1154954" y="3385826"/>
            <a:ext cx="4825158" cy="1752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Right to conduct foreign affairs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Maintain armed forces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Borrow money and issue currency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68" name="Google Shape;268;p21"/>
          <p:cNvSpPr txBox="1">
            <a:spLocks noGrp="1"/>
          </p:cNvSpPr>
          <p:nvPr>
            <p:ph type="body" idx="3"/>
          </p:nvPr>
        </p:nvSpPr>
        <p:spPr>
          <a:xfrm>
            <a:off x="6208712" y="2809564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>
                <a:solidFill>
                  <a:srgbClr val="000000"/>
                </a:solidFill>
              </a:rPr>
              <a:t>Did NOT have a way to: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69" name="Google Shape;269;p21"/>
          <p:cNvSpPr txBox="1">
            <a:spLocks noGrp="1"/>
          </p:cNvSpPr>
          <p:nvPr>
            <p:ph type="body" idx="4"/>
          </p:nvPr>
        </p:nvSpPr>
        <p:spPr>
          <a:xfrm>
            <a:off x="6208710" y="3385827"/>
            <a:ext cx="4825159" cy="1752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Regulate trade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Force citizens to join army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Impose taxes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80"/>
              <a:buChar char="▶"/>
            </a:pPr>
            <a:r>
              <a:rPr lang="en-US"/>
              <a:t>Have a Chief executive</a:t>
            </a: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1154953" y="2234168"/>
            <a:ext cx="87614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America’s first constitution with a central government </a:t>
            </a: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1219401" y="4957881"/>
            <a:ext cx="10294315" cy="175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these had to go through the individual states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state had 1 vote in Congress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states had to approve the Articles and any amendments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</a:pPr>
            <a:r>
              <a:rPr lang="en-US" sz="1800" b="0" i="0" u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Had limited authority</a:t>
            </a:r>
            <a:endParaRPr sz="1800" b="0" i="0" u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b="0" i="0" u="non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NORTHWEST ORDINANCE</a:t>
            </a:r>
            <a:endParaRPr/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1"/>
          </p:nvPr>
        </p:nvSpPr>
        <p:spPr>
          <a:xfrm>
            <a:off x="540913" y="2603499"/>
            <a:ext cx="11011436" cy="392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Land policies – needed to take place because after the war, American settlers began to move west of the App Mtns; needed organization of land as states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Articles of Confederation didn’t have a provision for adding new states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/>
              <a:t>Land went to central government to be divided; once reaching a certain population, could </a:t>
            </a:r>
            <a:r>
              <a:rPr lang="en-US" b="1"/>
              <a:t>petition</a:t>
            </a:r>
            <a:r>
              <a:rPr lang="en-US"/>
              <a:t> (apply) to Congress for statehood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 b="1"/>
              <a:t>Ordinance</a:t>
            </a:r>
            <a:r>
              <a:rPr lang="en-US"/>
              <a:t> – law; for selling and surveying this western land was created and divided the territory into townships 6x6 miles (further split into 36 sections)that would be sold for cheap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 b="1"/>
              <a:t>Northwest Territory </a:t>
            </a:r>
            <a:r>
              <a:rPr lang="en-US"/>
              <a:t>– single land north of the Ohio River and east of Mississippi River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 b="1"/>
              <a:t>Northwest Ordinance </a:t>
            </a:r>
            <a:r>
              <a:rPr lang="en-US"/>
              <a:t>- created single NW Terr.  dividing into 3-5 smaller territories, once population reached 60,000 could apply for statehood (No slavery or involuntary servitude – attempt to stop spread of slavery)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ECONOMIC PROBLEMS</a:t>
            </a:r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body" idx="1"/>
          </p:nvPr>
        </p:nvSpPr>
        <p:spPr>
          <a:xfrm>
            <a:off x="540913" y="2356832"/>
            <a:ext cx="11062952" cy="427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Depreciation </a:t>
            </a:r>
            <a:r>
              <a:rPr lang="en-US" sz="2000"/>
              <a:t>– value of money decreases or falls; in this case it was almost worthless</a:t>
            </a:r>
            <a:endParaRPr sz="2000" b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Problems with Britain </a:t>
            </a:r>
            <a:r>
              <a:rPr lang="en-US" sz="2000"/>
              <a:t>– kept America out of West Indies market; J. Adams went to address problems, but Britain pointed to failure of USA honoring the Treaty of Paris; paying Loyalists for property taken.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 sz="1800"/>
              <a:t>Agreement that states would pay the Loyalists – states refused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Problems with Spain </a:t>
            </a:r>
            <a:r>
              <a:rPr lang="en-US" sz="2000"/>
              <a:t>– Spain wanted to halt Americans from settling into their land west, closing the lower Mississippi River to American shipping – nothing could get to westerners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▶"/>
            </a:pPr>
            <a:r>
              <a:rPr lang="en-US" sz="1800"/>
              <a:t>Agreement was made, but southern states blocked the agreement with Spain because it didn’t give access to the river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/>
              <a:t>This showed the weakness of the Federal Government, many agreed they needed a stronger govt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SHAYS’S REBELLION</a:t>
            </a:r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1"/>
          </p:nvPr>
        </p:nvSpPr>
        <p:spPr>
          <a:xfrm>
            <a:off x="489030" y="2163651"/>
            <a:ext cx="11230745" cy="448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Char char="▶"/>
            </a:pPr>
            <a:r>
              <a:rPr lang="en-US" sz="2200" b="1"/>
              <a:t>recession</a:t>
            </a:r>
            <a:r>
              <a:rPr lang="en-US" sz="2200"/>
              <a:t> - a period when economic activity slows and unemployment increases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Char char="▶"/>
            </a:pPr>
            <a:r>
              <a:rPr lang="en-US" sz="2200" b="1"/>
              <a:t>Farmers suffered </a:t>
            </a:r>
            <a:r>
              <a:rPr lang="en-US" sz="2200"/>
              <a:t>because they couldn’t sell their goods; land was seized if didn’t pay debts and some sent to jail – resulting in protests and resentment…esp in MA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20"/>
              <a:buChar char="▶"/>
            </a:pPr>
            <a:r>
              <a:rPr lang="en-US" sz="1900"/>
              <a:t>farmers wanted debt/tax relief and the govt to issue paper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Char char="▶"/>
            </a:pPr>
            <a:r>
              <a:rPr lang="en-US" sz="2200" b="1"/>
              <a:t>Daniel Shays </a:t>
            </a:r>
            <a:r>
              <a:rPr lang="en-US" sz="2200"/>
              <a:t>(former Continental Army Capt.) led ANGRY farmers to force courts in MA to close so courts couldn’t seize farmers’ lands.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Char char="▶"/>
            </a:pPr>
            <a:r>
              <a:rPr lang="en-US" sz="2200"/>
              <a:t>Marched toward Springfield and refused to halt at state militia’s command, resulting in 4 rebels killed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60"/>
              <a:buChar char="▶"/>
            </a:pPr>
            <a:r>
              <a:rPr lang="en-US" sz="2200"/>
              <a:t>Question whether govt could control or prevent violence – would the new govt be ok?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5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CONSTITUTIONAL CONVENTION 1787</a:t>
            </a:r>
            <a:endParaRPr/>
          </a:p>
        </p:txBody>
      </p:sp>
      <p:sp>
        <p:nvSpPr>
          <p:cNvPr id="295" name="Google Shape;295;p25"/>
          <p:cNvSpPr txBox="1">
            <a:spLocks noGrp="1"/>
          </p:cNvSpPr>
          <p:nvPr>
            <p:ph type="body" idx="1"/>
          </p:nvPr>
        </p:nvSpPr>
        <p:spPr>
          <a:xfrm>
            <a:off x="425004" y="2279561"/>
            <a:ext cx="11191740" cy="443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en-US" sz="2000"/>
              <a:t>Met in Philadelphia to address the </a:t>
            </a:r>
            <a:r>
              <a:rPr lang="en-US" sz="2000" b="1"/>
              <a:t>weak national government </a:t>
            </a:r>
            <a:r>
              <a:rPr lang="en-US" sz="2000"/>
              <a:t>under the Articles of Confederation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James Madison </a:t>
            </a:r>
            <a:r>
              <a:rPr lang="en-US" sz="2000"/>
              <a:t>and </a:t>
            </a:r>
            <a:r>
              <a:rPr lang="en-US" sz="2000" b="1"/>
              <a:t>Alexander Hamilton </a:t>
            </a:r>
            <a:r>
              <a:rPr lang="en-US" sz="2000"/>
              <a:t>were 2 Americans that wanted change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/>
              <a:t>Originally called to discuss trade issues and address changes to the Articles of Confederation to meet the needs of the Union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Madison</a:t>
            </a:r>
            <a:r>
              <a:rPr lang="en-US" sz="2000"/>
              <a:t> is known as the </a:t>
            </a:r>
            <a:r>
              <a:rPr lang="en-US" sz="2000" b="1"/>
              <a:t>“Father of the Constitution”</a:t>
            </a:r>
            <a:r>
              <a:rPr lang="en-US" sz="2000"/>
              <a:t> – author of basic plan of gov’t the convention adopted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Major Questions </a:t>
            </a:r>
            <a:r>
              <a:rPr lang="en-US" sz="2000"/>
              <a:t>– How would members be elected to Congress? How would state representation be determined in the upper and lower houses? Were enslaved people to be counted as part of the population?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6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THE PLANS</a:t>
            </a:r>
            <a:endParaRPr/>
          </a:p>
        </p:txBody>
      </p:sp>
      <p:sp>
        <p:nvSpPr>
          <p:cNvPr id="301" name="Google Shape;301;p26"/>
          <p:cNvSpPr txBox="1">
            <a:spLocks noGrp="1"/>
          </p:cNvSpPr>
          <p:nvPr>
            <p:ph type="body" idx="1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/>
              <a:t>Virginia Plan </a:t>
            </a:r>
            <a:r>
              <a:rPr lang="en-US" sz="2400"/>
              <a:t>– called for a   2-house legislature; </a:t>
            </a:r>
            <a:endParaRPr sz="24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▶"/>
            </a:pPr>
            <a:r>
              <a:rPr lang="en-US" sz="2400"/>
              <a:t>a chief executive and a court system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/>
              <a:t># of representatives would be proportional to the population of each state – favored larger states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2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▶"/>
            </a:pPr>
            <a:r>
              <a:rPr lang="en-US" sz="2400" b="1"/>
              <a:t>New Jersey Plan </a:t>
            </a:r>
            <a:r>
              <a:rPr lang="en-US" sz="2400"/>
              <a:t>– called for 1 house legislature with 1 vote for each state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/>
              <a:t># of representatives should be equal – fair for smaller states (amended the Articles)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7"/>
          <p:cNvSpPr txBox="1"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COMPROMISES</a:t>
            </a: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body" idx="1"/>
          </p:nvPr>
        </p:nvSpPr>
        <p:spPr>
          <a:xfrm>
            <a:off x="515156" y="2434107"/>
            <a:ext cx="11075830" cy="387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en-US" sz="2000"/>
              <a:t>Should they Revise the Articles? Or write a constitution for a new national government?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Compromise</a:t>
            </a:r>
            <a:r>
              <a:rPr lang="en-US" sz="2000"/>
              <a:t> – agreement between 2 or more sides in which each side gives up some of what they want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Great Compromise </a:t>
            </a:r>
            <a:r>
              <a:rPr lang="en-US" sz="2000"/>
              <a:t>– </a:t>
            </a:r>
            <a:r>
              <a:rPr lang="en-US" sz="2000" u="sng"/>
              <a:t>Roger Sherman</a:t>
            </a:r>
            <a:r>
              <a:rPr lang="en-US" sz="2000"/>
              <a:t> proposed a 2 – house legislature to incorporate both the VA plan and the NJ Plan; lower house # of seats would vary according to population (House of Rep) good for larger states; upper house (Senate) # of seats would each have 2 members, good for smaller states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sz="2000" b="1"/>
              <a:t>Three–Fifths Compromise </a:t>
            </a:r>
            <a:r>
              <a:rPr lang="en-US" sz="2000"/>
              <a:t>– dealt with counting enslaved people as population for representation of delegates.  Agreed to counting enslaved for 3/5 for representation and taxation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Ion Boardroom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Widescreen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Noto Sans Symbols</vt:lpstr>
      <vt:lpstr>Arial</vt:lpstr>
      <vt:lpstr>Century Gothic</vt:lpstr>
      <vt:lpstr>Ion Boardroom</vt:lpstr>
      <vt:lpstr>Articles of Confederation Constitutional Convention</vt:lpstr>
      <vt:lpstr>New Freedom  13 Independent State Constitutions</vt:lpstr>
      <vt:lpstr>ARTICLES OF CONFEDERATION</vt:lpstr>
      <vt:lpstr>NORTHWEST ORDINANCE</vt:lpstr>
      <vt:lpstr>ECONOMIC PROBLEMS</vt:lpstr>
      <vt:lpstr>SHAYS’S REBELLION</vt:lpstr>
      <vt:lpstr>CONSTITUTIONAL CONVENTION 1787</vt:lpstr>
      <vt:lpstr>THE PLANS</vt:lpstr>
      <vt:lpstr>COMPROMISES</vt:lpstr>
      <vt:lpstr>BRANCHES OF GOVERNMENT</vt:lpstr>
      <vt:lpstr>CHECKS &amp;  BALANCES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 of Confederation Constitutional Convention</dc:title>
  <dc:creator>Orlando, Amanda K.</dc:creator>
  <cp:lastModifiedBy>Orlando, Amanda K.</cp:lastModifiedBy>
  <cp:revision>1</cp:revision>
  <dcterms:modified xsi:type="dcterms:W3CDTF">2018-11-05T15:32:45Z</dcterms:modified>
</cp:coreProperties>
</file>