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98E5D0-F336-45E4-8AC3-A295AB533981}" type="datetimeFigureOut">
              <a:rPr lang="en-US" smtClean="0"/>
              <a:t>10/9/2018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A6584D-62EA-41F2-818A-C26EC4F0BC2C}" type="slidenum">
              <a:rPr lang="en-US" smtClean="0"/>
              <a:t>‹#›</a:t>
            </a:fld>
            <a:endParaRPr lang="en-US"/>
          </a:p>
        </p:txBody>
      </p:sp>
    </p:spTree>
    <p:extLst>
      <p:ext uri="{BB962C8B-B14F-4D97-AF65-F5344CB8AC3E}">
        <p14:creationId xmlns:p14="http://schemas.microsoft.com/office/powerpoint/2010/main" val="9096836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10/9/2018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10/9/2018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10/9/2018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10/9/2018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10/9/2018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10/9/2018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10/9/2018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Causes of the American Revolution</a:t>
            </a:r>
            <a:endParaRPr lang="en-US" b="1" dirty="0"/>
          </a:p>
        </p:txBody>
      </p:sp>
    </p:spTree>
    <p:extLst>
      <p:ext uri="{BB962C8B-B14F-4D97-AF65-F5344CB8AC3E}">
        <p14:creationId xmlns:p14="http://schemas.microsoft.com/office/powerpoint/2010/main" val="179880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#7 Tea Act</a:t>
            </a:r>
            <a:endParaRPr lang="en-US" sz="4000" b="1" dirty="0"/>
          </a:p>
        </p:txBody>
      </p:sp>
      <p:sp>
        <p:nvSpPr>
          <p:cNvPr id="5" name="Text Placeholder 4"/>
          <p:cNvSpPr>
            <a:spLocks noGrp="1"/>
          </p:cNvSpPr>
          <p:nvPr>
            <p:ph type="body" idx="1"/>
          </p:nvPr>
        </p:nvSpPr>
        <p:spPr>
          <a:xfrm>
            <a:off x="469154" y="2183608"/>
            <a:ext cx="4825157" cy="576262"/>
          </a:xfrm>
        </p:spPr>
        <p:txBody>
          <a:bodyPr/>
          <a:lstStyle/>
          <a:p>
            <a:r>
              <a:rPr lang="en-US" sz="3200" dirty="0" smtClean="0"/>
              <a:t>British action:</a:t>
            </a:r>
            <a:endParaRPr lang="en-US" sz="3200" dirty="0"/>
          </a:p>
        </p:txBody>
      </p:sp>
      <p:sp>
        <p:nvSpPr>
          <p:cNvPr id="6" name="Text Placeholder 5"/>
          <p:cNvSpPr>
            <a:spLocks noGrp="1"/>
          </p:cNvSpPr>
          <p:nvPr>
            <p:ph type="body" sz="half" idx="3"/>
          </p:nvPr>
        </p:nvSpPr>
        <p:spPr>
          <a:xfrm>
            <a:off x="7871255" y="2204390"/>
            <a:ext cx="4825159" cy="576262"/>
          </a:xfrm>
        </p:spPr>
        <p:txBody>
          <a:bodyPr/>
          <a:lstStyle/>
          <a:p>
            <a:r>
              <a:rPr lang="en-US" sz="3200" dirty="0" smtClean="0"/>
              <a:t>Colonists response:</a:t>
            </a:r>
            <a:endParaRPr lang="en-US" sz="3200" dirty="0"/>
          </a:p>
        </p:txBody>
      </p:sp>
      <p:sp>
        <p:nvSpPr>
          <p:cNvPr id="3" name="Content Placeholder 2"/>
          <p:cNvSpPr>
            <a:spLocks noGrp="1"/>
          </p:cNvSpPr>
          <p:nvPr>
            <p:ph sz="quarter" idx="2"/>
          </p:nvPr>
        </p:nvSpPr>
        <p:spPr>
          <a:xfrm>
            <a:off x="469154" y="2971944"/>
            <a:ext cx="4825158" cy="3408074"/>
          </a:xfrm>
        </p:spPr>
        <p:txBody>
          <a:bodyPr>
            <a:noAutofit/>
          </a:bodyPr>
          <a:lstStyle/>
          <a:p>
            <a:r>
              <a:rPr lang="en-US" sz="2400" dirty="0" smtClean="0"/>
              <a:t>Only tax from the Townshend Act not repealed</a:t>
            </a:r>
          </a:p>
          <a:p>
            <a:r>
              <a:rPr lang="en-US" sz="2400" dirty="0" smtClean="0"/>
              <a:t> Tea Act was kept in order to maintain Parliament’s right to tax the colonies</a:t>
            </a:r>
          </a:p>
          <a:p>
            <a:r>
              <a:rPr lang="en-US" sz="2400" dirty="0" smtClean="0"/>
              <a:t>Gave the British East India Company a monopoly on tea</a:t>
            </a:r>
            <a:endParaRPr lang="en-US" sz="2400" dirty="0"/>
          </a:p>
        </p:txBody>
      </p:sp>
      <p:sp>
        <p:nvSpPr>
          <p:cNvPr id="7" name="Content Placeholder 6"/>
          <p:cNvSpPr>
            <a:spLocks noGrp="1"/>
          </p:cNvSpPr>
          <p:nvPr>
            <p:ph sz="quarter" idx="4"/>
          </p:nvPr>
        </p:nvSpPr>
        <p:spPr>
          <a:xfrm>
            <a:off x="6338456" y="2971945"/>
            <a:ext cx="5625526" cy="784080"/>
          </a:xfrm>
        </p:spPr>
        <p:txBody>
          <a:bodyPr>
            <a:normAutofit/>
          </a:bodyPr>
          <a:lstStyle/>
          <a:p>
            <a:r>
              <a:rPr lang="en-US" sz="2400" dirty="0" smtClean="0"/>
              <a:t>Catalyst for the Boston Tea Party</a:t>
            </a:r>
            <a:endParaRPr lang="en-US" sz="2400" dirty="0"/>
          </a:p>
        </p:txBody>
      </p:sp>
      <p:pic>
        <p:nvPicPr>
          <p:cNvPr id="3074" name="Picture 2" descr="http://reclaimourrepublic.files.wordpress.com/2013/05/tea-act-cartoon.jpeg?w=640"/>
          <p:cNvPicPr>
            <a:picLocks noChangeAspect="1" noChangeArrowheads="1"/>
          </p:cNvPicPr>
          <p:nvPr/>
        </p:nvPicPr>
        <p:blipFill>
          <a:blip r:embed="rId2" cstate="print"/>
          <a:srcRect/>
          <a:stretch>
            <a:fillRect/>
          </a:stretch>
        </p:blipFill>
        <p:spPr bwMode="auto">
          <a:xfrm>
            <a:off x="6681626" y="3756024"/>
            <a:ext cx="4580841" cy="2971800"/>
          </a:xfrm>
          <a:prstGeom prst="rect">
            <a:avLst/>
          </a:prstGeom>
          <a:noFill/>
        </p:spPr>
      </p:pic>
    </p:spTree>
    <p:extLst>
      <p:ext uri="{BB962C8B-B14F-4D97-AF65-F5344CB8AC3E}">
        <p14:creationId xmlns:p14="http://schemas.microsoft.com/office/powerpoint/2010/main" val="166816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#8 Boston Tea Party</a:t>
            </a:r>
            <a:endParaRPr lang="en-US" sz="4000" b="1" dirty="0"/>
          </a:p>
        </p:txBody>
      </p:sp>
      <p:sp>
        <p:nvSpPr>
          <p:cNvPr id="3" name="Content Placeholder 2"/>
          <p:cNvSpPr>
            <a:spLocks noGrp="1"/>
          </p:cNvSpPr>
          <p:nvPr>
            <p:ph idx="1"/>
          </p:nvPr>
        </p:nvSpPr>
        <p:spPr>
          <a:xfrm>
            <a:off x="1154953" y="6032500"/>
            <a:ext cx="10004881" cy="472209"/>
          </a:xfrm>
        </p:spPr>
        <p:txBody>
          <a:bodyPr>
            <a:normAutofit/>
          </a:bodyPr>
          <a:lstStyle/>
          <a:p>
            <a:r>
              <a:rPr lang="en-US" sz="2400" dirty="0" smtClean="0"/>
              <a:t>An original handbill handed out for the Boston Tea Party</a:t>
            </a:r>
            <a:endParaRPr lang="en-US" sz="2400" dirty="0"/>
          </a:p>
        </p:txBody>
      </p:sp>
      <p:pic>
        <p:nvPicPr>
          <p:cNvPr id="2050" name="Picture 2" descr="Original Boston Tea Party handbill image"/>
          <p:cNvPicPr>
            <a:picLocks noChangeAspect="1" noChangeArrowheads="1"/>
          </p:cNvPicPr>
          <p:nvPr/>
        </p:nvPicPr>
        <p:blipFill>
          <a:blip r:embed="rId2" cstate="print"/>
          <a:srcRect/>
          <a:stretch>
            <a:fillRect/>
          </a:stretch>
        </p:blipFill>
        <p:spPr bwMode="auto">
          <a:xfrm>
            <a:off x="2106659" y="1739401"/>
            <a:ext cx="6858000" cy="4293099"/>
          </a:xfrm>
          <a:prstGeom prst="rect">
            <a:avLst/>
          </a:prstGeom>
          <a:noFill/>
        </p:spPr>
      </p:pic>
    </p:spTree>
    <p:extLst>
      <p:ext uri="{BB962C8B-B14F-4D97-AF65-F5344CB8AC3E}">
        <p14:creationId xmlns:p14="http://schemas.microsoft.com/office/powerpoint/2010/main" val="312610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Here is what the note said:</a:t>
            </a:r>
            <a:endParaRPr lang="en-US" sz="4000" b="1" dirty="0"/>
          </a:p>
        </p:txBody>
      </p:sp>
      <p:sp>
        <p:nvSpPr>
          <p:cNvPr id="3" name="Content Placeholder 2"/>
          <p:cNvSpPr>
            <a:spLocks noGrp="1"/>
          </p:cNvSpPr>
          <p:nvPr>
            <p:ph idx="1"/>
          </p:nvPr>
        </p:nvSpPr>
        <p:spPr>
          <a:xfrm>
            <a:off x="415636" y="2285999"/>
            <a:ext cx="11305309" cy="4572001"/>
          </a:xfrm>
        </p:spPr>
        <p:txBody>
          <a:bodyPr>
            <a:normAutofit fontScale="85000" lnSpcReduction="20000"/>
          </a:bodyPr>
          <a:lstStyle/>
          <a:p>
            <a:pPr marL="0" indent="0" fontAlgn="base">
              <a:spcBef>
                <a:spcPct val="0"/>
              </a:spcBef>
              <a:spcAft>
                <a:spcPct val="0"/>
              </a:spcAft>
              <a:buClrTx/>
              <a:buSzTx/>
              <a:buNone/>
            </a:pPr>
            <a:r>
              <a:rPr lang="en-US" sz="2600" dirty="0" smtClean="0">
                <a:latin typeface="Arial" pitchFamily="34" charset="0"/>
                <a:cs typeface="Arial" pitchFamily="34" charset="0"/>
              </a:rPr>
              <a:t>Brethren, and Fellow Citizens!</a:t>
            </a:r>
          </a:p>
          <a:p>
            <a:pPr marL="0" indent="0" fontAlgn="base">
              <a:spcBef>
                <a:spcPct val="0"/>
              </a:spcBef>
              <a:spcAft>
                <a:spcPct val="0"/>
              </a:spcAft>
              <a:buClrTx/>
              <a:buSzTx/>
              <a:buNone/>
            </a:pPr>
            <a:endParaRPr lang="en-US" sz="2600" dirty="0" smtClean="0">
              <a:latin typeface="Arial" pitchFamily="34" charset="0"/>
              <a:cs typeface="Arial" pitchFamily="34" charset="0"/>
            </a:endParaRPr>
          </a:p>
          <a:p>
            <a:pPr marL="0" indent="0" fontAlgn="base">
              <a:spcBef>
                <a:spcPct val="0"/>
              </a:spcBef>
              <a:spcAft>
                <a:spcPct val="0"/>
              </a:spcAft>
              <a:buClrTx/>
              <a:buSzTx/>
              <a:buNone/>
            </a:pPr>
            <a:r>
              <a:rPr lang="en-US" sz="2600" dirty="0" smtClean="0">
                <a:latin typeface="Arial" pitchFamily="34" charset="0"/>
                <a:cs typeface="Arial" pitchFamily="34" charset="0"/>
              </a:rPr>
              <a:t>You may depend, that those odious Miscreants and detestable Tools to Ministry and Governor, the TEA CONSIGNEES, (those traitors to their Country, Butchers, who have done, and are doing every Thing to Murder and destroy all that shall stand in the Way of their private Interest,) are determined to come and reside again in the Town of Boston.</a:t>
            </a:r>
          </a:p>
          <a:p>
            <a:pPr marL="0" indent="0" fontAlgn="base">
              <a:spcBef>
                <a:spcPct val="0"/>
              </a:spcBef>
              <a:spcAft>
                <a:spcPct val="0"/>
              </a:spcAft>
              <a:buClrTx/>
              <a:buSzTx/>
              <a:buNone/>
            </a:pPr>
            <a:endParaRPr lang="en-US" sz="2600" dirty="0" smtClean="0">
              <a:latin typeface="Arial" pitchFamily="34" charset="0"/>
              <a:cs typeface="Arial" pitchFamily="34" charset="0"/>
            </a:endParaRPr>
          </a:p>
          <a:p>
            <a:pPr marL="0" indent="0" fontAlgn="base">
              <a:spcBef>
                <a:spcPct val="0"/>
              </a:spcBef>
              <a:spcAft>
                <a:spcPct val="0"/>
              </a:spcAft>
              <a:buClrTx/>
              <a:buSzTx/>
              <a:buNone/>
            </a:pPr>
            <a:r>
              <a:rPr lang="en-US" sz="2600" dirty="0" smtClean="0">
                <a:latin typeface="Arial" pitchFamily="34" charset="0"/>
                <a:cs typeface="Arial" pitchFamily="34" charset="0"/>
              </a:rPr>
              <a:t>I therefore give you this early notice, that you may hold yourselves in readiness, on the shortest notice, to give them such a reception, as such vile ingrates deserve.</a:t>
            </a:r>
          </a:p>
          <a:p>
            <a:pPr marL="0" indent="0" fontAlgn="base">
              <a:spcBef>
                <a:spcPct val="0"/>
              </a:spcBef>
              <a:spcAft>
                <a:spcPct val="0"/>
              </a:spcAft>
              <a:buClrTx/>
              <a:buSzTx/>
              <a:buNone/>
            </a:pPr>
            <a:endParaRPr lang="en-US" sz="2600" dirty="0" smtClean="0">
              <a:solidFill>
                <a:srgbClr val="00B0F0"/>
              </a:solidFill>
              <a:latin typeface="Arial" pitchFamily="34" charset="0"/>
              <a:cs typeface="Arial" pitchFamily="34" charset="0"/>
            </a:endParaRPr>
          </a:p>
          <a:p>
            <a:pPr marL="0" indent="0" eaLnBrk="0" fontAlgn="base" hangingPunct="0">
              <a:spcBef>
                <a:spcPct val="0"/>
              </a:spcBef>
              <a:spcAft>
                <a:spcPct val="0"/>
              </a:spcAft>
              <a:buClrTx/>
              <a:buSzTx/>
              <a:buNone/>
            </a:pPr>
            <a:r>
              <a:rPr lang="en-US" sz="2600" dirty="0" smtClean="0">
                <a:solidFill>
                  <a:srgbClr val="00B0F0"/>
                </a:solidFill>
                <a:latin typeface="Verdana" pitchFamily="34" charset="0"/>
                <a:cs typeface="Arial" pitchFamily="34" charset="0"/>
              </a:rPr>
              <a:t>						JOYCE, jun</a:t>
            </a:r>
            <a:r>
              <a:rPr lang="en-US" sz="1700" dirty="0">
                <a:solidFill>
                  <a:srgbClr val="000000"/>
                </a:solidFill>
                <a:latin typeface="Verdana" pitchFamily="34" charset="0"/>
                <a:cs typeface="Arial" pitchFamily="34" charset="0"/>
              </a:rPr>
              <a:t>.</a:t>
            </a:r>
          </a:p>
          <a:p>
            <a:pPr marL="0" indent="0" eaLnBrk="0" fontAlgn="base" hangingPunct="0">
              <a:spcBef>
                <a:spcPct val="0"/>
              </a:spcBef>
              <a:spcAft>
                <a:spcPct val="0"/>
              </a:spcAft>
              <a:buClrTx/>
              <a:buSzTx/>
              <a:buNone/>
            </a:pPr>
            <a:endParaRPr lang="en-US" sz="1400" dirty="0">
              <a:latin typeface="Arial" pitchFamily="34" charset="0"/>
              <a:cs typeface="Arial" pitchFamily="34" charset="0"/>
            </a:endParaRPr>
          </a:p>
          <a:p>
            <a:pPr marL="0" indent="0" eaLnBrk="0" fontAlgn="base" hangingPunct="0">
              <a:spcBef>
                <a:spcPct val="0"/>
              </a:spcBef>
              <a:spcAft>
                <a:spcPct val="0"/>
              </a:spcAft>
              <a:buClrTx/>
              <a:buSzTx/>
              <a:buNone/>
            </a:pPr>
            <a:r>
              <a:rPr lang="en-US" sz="2600" dirty="0" smtClean="0">
                <a:latin typeface="Arial" pitchFamily="34" charset="0"/>
                <a:cs typeface="Arial" pitchFamily="34" charset="0"/>
              </a:rPr>
              <a:t>(</a:t>
            </a:r>
            <a:r>
              <a:rPr lang="en-US" sz="2600" i="1" dirty="0" smtClean="0">
                <a:latin typeface="Arial" pitchFamily="34" charset="0"/>
                <a:cs typeface="Arial" pitchFamily="34" charset="0"/>
              </a:rPr>
              <a:t>Chairman of the Committee for Tarring and Feathering).</a:t>
            </a:r>
          </a:p>
          <a:p>
            <a:pPr marL="0" indent="0" eaLnBrk="0" fontAlgn="base" hangingPunct="0">
              <a:spcBef>
                <a:spcPct val="0"/>
              </a:spcBef>
              <a:spcAft>
                <a:spcPct val="0"/>
              </a:spcAft>
              <a:buClrTx/>
              <a:buSzTx/>
              <a:buNone/>
            </a:pPr>
            <a:endParaRPr lang="en-US" sz="2600" i="1" dirty="0" smtClean="0">
              <a:latin typeface="Arial" pitchFamily="34" charset="0"/>
              <a:cs typeface="Arial" pitchFamily="34" charset="0"/>
            </a:endParaRPr>
          </a:p>
          <a:p>
            <a:pPr marL="0" indent="0" eaLnBrk="0" fontAlgn="base" hangingPunct="0">
              <a:spcBef>
                <a:spcPct val="0"/>
              </a:spcBef>
              <a:spcAft>
                <a:spcPct val="0"/>
              </a:spcAft>
              <a:buClrTx/>
              <a:buSzTx/>
              <a:buNone/>
            </a:pPr>
            <a:r>
              <a:rPr lang="en-US" sz="2600" dirty="0" smtClean="0">
                <a:latin typeface="Arial" pitchFamily="34" charset="0"/>
                <a:cs typeface="Arial" pitchFamily="34" charset="0"/>
              </a:rPr>
              <a:t>If any Person should be so hardy as to Tear this down, they may expect my severest Resentment.</a:t>
            </a:r>
          </a:p>
          <a:p>
            <a:pPr marL="0" indent="0" eaLnBrk="0" fontAlgn="base" hangingPunct="0">
              <a:spcBef>
                <a:spcPct val="0"/>
              </a:spcBef>
              <a:spcAft>
                <a:spcPct val="0"/>
              </a:spcAft>
              <a:buClrTx/>
              <a:buSzTx/>
              <a:buNone/>
            </a:pPr>
            <a:r>
              <a:rPr lang="en-US" sz="1700" dirty="0">
                <a:solidFill>
                  <a:srgbClr val="000000"/>
                </a:solidFill>
                <a:latin typeface="Verdana" pitchFamily="34" charset="0"/>
                <a:cs typeface="Arial" pitchFamily="34" charset="0"/>
              </a:rPr>
              <a:t>						</a:t>
            </a:r>
            <a:r>
              <a:rPr lang="en-US" sz="2600" dirty="0" smtClean="0">
                <a:solidFill>
                  <a:srgbClr val="00B0F0"/>
                </a:solidFill>
                <a:latin typeface="Verdana" pitchFamily="34" charset="0"/>
                <a:cs typeface="Arial" pitchFamily="34" charset="0"/>
              </a:rPr>
              <a:t>J. jun.</a:t>
            </a:r>
            <a:endParaRPr lang="en-US" sz="2600" dirty="0" smtClean="0">
              <a:solidFill>
                <a:srgbClr val="00B0F0"/>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123081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Cause #8 Boston Tea Party</a:t>
            </a:r>
            <a:endParaRPr lang="en-US" sz="4000" b="1" dirty="0"/>
          </a:p>
        </p:txBody>
      </p:sp>
      <p:sp>
        <p:nvSpPr>
          <p:cNvPr id="7" name="Text Placeholder 6"/>
          <p:cNvSpPr>
            <a:spLocks noGrp="1"/>
          </p:cNvSpPr>
          <p:nvPr>
            <p:ph type="body" idx="1"/>
          </p:nvPr>
        </p:nvSpPr>
        <p:spPr>
          <a:xfrm>
            <a:off x="510718" y="2146301"/>
            <a:ext cx="4825157" cy="576262"/>
          </a:xfrm>
        </p:spPr>
        <p:txBody>
          <a:bodyPr/>
          <a:lstStyle/>
          <a:p>
            <a:r>
              <a:rPr lang="en-US" sz="3200" dirty="0" smtClean="0"/>
              <a:t>Colonists action</a:t>
            </a:r>
            <a:endParaRPr lang="en-US" sz="3200" dirty="0"/>
          </a:p>
        </p:txBody>
      </p:sp>
      <p:sp>
        <p:nvSpPr>
          <p:cNvPr id="9" name="Text Placeholder 8"/>
          <p:cNvSpPr>
            <a:spLocks noGrp="1"/>
          </p:cNvSpPr>
          <p:nvPr>
            <p:ph type="body" sz="half" idx="3"/>
          </p:nvPr>
        </p:nvSpPr>
        <p:spPr>
          <a:xfrm>
            <a:off x="8557059" y="2187860"/>
            <a:ext cx="4825159" cy="576262"/>
          </a:xfrm>
        </p:spPr>
        <p:txBody>
          <a:bodyPr/>
          <a:lstStyle/>
          <a:p>
            <a:r>
              <a:rPr lang="en-US" sz="3200" dirty="0" smtClean="0"/>
              <a:t>British response:</a:t>
            </a:r>
            <a:endParaRPr lang="en-US" sz="3200" dirty="0"/>
          </a:p>
        </p:txBody>
      </p:sp>
      <p:sp>
        <p:nvSpPr>
          <p:cNvPr id="8" name="Content Placeholder 7"/>
          <p:cNvSpPr>
            <a:spLocks noGrp="1"/>
          </p:cNvSpPr>
          <p:nvPr>
            <p:ph sz="quarter" idx="2"/>
          </p:nvPr>
        </p:nvSpPr>
        <p:spPr>
          <a:xfrm>
            <a:off x="544246" y="2784764"/>
            <a:ext cx="4825158" cy="3235037"/>
          </a:xfrm>
        </p:spPr>
        <p:txBody>
          <a:bodyPr>
            <a:normAutofit/>
          </a:bodyPr>
          <a:lstStyle/>
          <a:p>
            <a:r>
              <a:rPr lang="en-US" sz="2400" dirty="0" smtClean="0"/>
              <a:t>Sons of Liberty dressed up as Mohawk Indians and dumped 92,000 pounds of tea in Boston Harbor</a:t>
            </a:r>
            <a:endParaRPr lang="en-US" sz="2000" dirty="0" smtClean="0"/>
          </a:p>
          <a:p>
            <a:r>
              <a:rPr lang="en-US" sz="2400" dirty="0" smtClean="0"/>
              <a:t>Value of tea was over $1 million dollars in modern-day value </a:t>
            </a:r>
          </a:p>
          <a:p>
            <a:endParaRPr lang="en-US" sz="2400" dirty="0"/>
          </a:p>
        </p:txBody>
      </p:sp>
      <p:sp>
        <p:nvSpPr>
          <p:cNvPr id="10" name="Content Placeholder 9"/>
          <p:cNvSpPr>
            <a:spLocks noGrp="1"/>
          </p:cNvSpPr>
          <p:nvPr>
            <p:ph sz="quarter" idx="4"/>
          </p:nvPr>
        </p:nvSpPr>
        <p:spPr>
          <a:xfrm>
            <a:off x="6208710" y="2805686"/>
            <a:ext cx="5983290" cy="2840039"/>
          </a:xfrm>
        </p:spPr>
        <p:txBody>
          <a:bodyPr>
            <a:normAutofit/>
          </a:bodyPr>
          <a:lstStyle/>
          <a:p>
            <a:r>
              <a:rPr lang="en-US" sz="2800" dirty="0" smtClean="0"/>
              <a:t>The Intolerable Acts </a:t>
            </a:r>
          </a:p>
          <a:p>
            <a:pPr lvl="1"/>
            <a:r>
              <a:rPr lang="en-US" sz="2400" dirty="0" smtClean="0"/>
              <a:t>Also known as the Coercive Acts</a:t>
            </a:r>
            <a:endParaRPr lang="en-US" sz="2400" dirty="0"/>
          </a:p>
        </p:txBody>
      </p:sp>
      <p:pic>
        <p:nvPicPr>
          <p:cNvPr id="26626" name="Picture 2" descr="https://bhcc.digication.com/files/M81ea8fc17312ad459a496698dbd42509.jpg"/>
          <p:cNvPicPr>
            <a:picLocks noChangeAspect="1" noChangeArrowheads="1"/>
          </p:cNvPicPr>
          <p:nvPr/>
        </p:nvPicPr>
        <p:blipFill>
          <a:blip r:embed="rId2" cstate="print"/>
          <a:srcRect/>
          <a:stretch>
            <a:fillRect/>
          </a:stretch>
        </p:blipFill>
        <p:spPr bwMode="auto">
          <a:xfrm>
            <a:off x="6866561" y="3889176"/>
            <a:ext cx="4103077" cy="2667000"/>
          </a:xfrm>
          <a:prstGeom prst="rect">
            <a:avLst/>
          </a:prstGeom>
          <a:noFill/>
        </p:spPr>
      </p:pic>
    </p:spTree>
    <p:extLst>
      <p:ext uri="{BB962C8B-B14F-4D97-AF65-F5344CB8AC3E}">
        <p14:creationId xmlns:p14="http://schemas.microsoft.com/office/powerpoint/2010/main" val="210759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32104"/>
            <a:ext cx="8761413" cy="706964"/>
          </a:xfrm>
        </p:spPr>
        <p:txBody>
          <a:bodyPr>
            <a:noAutofit/>
          </a:bodyPr>
          <a:lstStyle/>
          <a:p>
            <a:r>
              <a:rPr lang="en-US" sz="4000" b="1" dirty="0"/>
              <a:t>Cause #9 </a:t>
            </a:r>
            <a:r>
              <a:rPr lang="en-US" sz="4000" b="1" dirty="0" smtClean="0"/>
              <a:t>Intolerable Acts</a:t>
            </a:r>
            <a:endParaRPr lang="en-US" sz="4000" b="1" dirty="0"/>
          </a:p>
        </p:txBody>
      </p:sp>
      <p:sp>
        <p:nvSpPr>
          <p:cNvPr id="4" name="Text Placeholder 3"/>
          <p:cNvSpPr>
            <a:spLocks noGrp="1"/>
          </p:cNvSpPr>
          <p:nvPr>
            <p:ph type="body" idx="1"/>
          </p:nvPr>
        </p:nvSpPr>
        <p:spPr>
          <a:xfrm>
            <a:off x="489932" y="2042389"/>
            <a:ext cx="4825157" cy="576262"/>
          </a:xfrm>
        </p:spPr>
        <p:txBody>
          <a:bodyPr/>
          <a:lstStyle/>
          <a:p>
            <a:r>
              <a:rPr lang="en-US" sz="2800" dirty="0" smtClean="0"/>
              <a:t>British action:</a:t>
            </a:r>
            <a:endParaRPr lang="en-US" sz="2800" dirty="0"/>
          </a:p>
        </p:txBody>
      </p:sp>
      <p:sp>
        <p:nvSpPr>
          <p:cNvPr id="6" name="Text Placeholder 5"/>
          <p:cNvSpPr>
            <a:spLocks noGrp="1"/>
          </p:cNvSpPr>
          <p:nvPr>
            <p:ph type="body" sz="half" idx="3"/>
          </p:nvPr>
        </p:nvSpPr>
        <p:spPr>
          <a:xfrm>
            <a:off x="8229601" y="2121284"/>
            <a:ext cx="4825159" cy="576262"/>
          </a:xfrm>
        </p:spPr>
        <p:txBody>
          <a:bodyPr/>
          <a:lstStyle/>
          <a:p>
            <a:r>
              <a:rPr lang="en-US" sz="2800" dirty="0" smtClean="0"/>
              <a:t>Colonists response:</a:t>
            </a:r>
            <a:endParaRPr lang="en-US" sz="2800" dirty="0"/>
          </a:p>
        </p:txBody>
      </p:sp>
      <p:sp>
        <p:nvSpPr>
          <p:cNvPr id="5" name="Content Placeholder 4"/>
          <p:cNvSpPr>
            <a:spLocks noGrp="1"/>
          </p:cNvSpPr>
          <p:nvPr>
            <p:ph sz="quarter" idx="2"/>
          </p:nvPr>
        </p:nvSpPr>
        <p:spPr>
          <a:xfrm>
            <a:off x="489932" y="2617190"/>
            <a:ext cx="5089280" cy="4114800"/>
          </a:xfrm>
        </p:spPr>
        <p:txBody>
          <a:bodyPr>
            <a:noAutofit/>
          </a:bodyPr>
          <a:lstStyle/>
          <a:p>
            <a:r>
              <a:rPr lang="en-US" sz="2400" dirty="0" smtClean="0"/>
              <a:t>Designed to punish Massachusetts for the Boston Tea Party</a:t>
            </a:r>
          </a:p>
          <a:p>
            <a:pPr lvl="1"/>
            <a:r>
              <a:rPr lang="en-US" sz="2000" dirty="0" smtClean="0"/>
              <a:t>Closed Boston Harbor</a:t>
            </a:r>
          </a:p>
          <a:p>
            <a:pPr lvl="1"/>
            <a:r>
              <a:rPr lang="en-US" sz="2000" dirty="0" smtClean="0"/>
              <a:t>Search without warrants</a:t>
            </a:r>
          </a:p>
          <a:p>
            <a:pPr lvl="1"/>
            <a:r>
              <a:rPr lang="en-US" sz="2000" dirty="0" smtClean="0"/>
              <a:t>Restricted trial by jury</a:t>
            </a:r>
          </a:p>
          <a:p>
            <a:pPr lvl="1"/>
            <a:r>
              <a:rPr lang="en-US" sz="2000" dirty="0" smtClean="0"/>
              <a:t>No town meeting</a:t>
            </a:r>
          </a:p>
          <a:p>
            <a:r>
              <a:rPr lang="en-US" sz="2400" dirty="0" smtClean="0"/>
              <a:t> Tried to isolate Massachusetts but it actually united the colonies</a:t>
            </a:r>
            <a:endParaRPr lang="en-US" sz="2400" dirty="0"/>
          </a:p>
        </p:txBody>
      </p:sp>
      <p:sp>
        <p:nvSpPr>
          <p:cNvPr id="7" name="Content Placeholder 6"/>
          <p:cNvSpPr>
            <a:spLocks noGrp="1"/>
          </p:cNvSpPr>
          <p:nvPr>
            <p:ph sz="quarter" idx="4"/>
          </p:nvPr>
        </p:nvSpPr>
        <p:spPr>
          <a:xfrm>
            <a:off x="5798127" y="2826468"/>
            <a:ext cx="6373091" cy="2840039"/>
          </a:xfrm>
        </p:spPr>
        <p:txBody>
          <a:bodyPr>
            <a:noAutofit/>
          </a:bodyPr>
          <a:lstStyle/>
          <a:p>
            <a:r>
              <a:rPr lang="en-US" sz="2800" dirty="0" smtClean="0"/>
              <a:t>1</a:t>
            </a:r>
            <a:r>
              <a:rPr lang="en-US" sz="2800" baseline="30000" dirty="0" smtClean="0"/>
              <a:t>st</a:t>
            </a:r>
            <a:r>
              <a:rPr lang="en-US" sz="2800" dirty="0" smtClean="0"/>
              <a:t> Continental Congress </a:t>
            </a:r>
          </a:p>
          <a:p>
            <a:pPr lvl="1"/>
            <a:r>
              <a:rPr lang="en-US" sz="2400" dirty="0" smtClean="0"/>
              <a:t>12 of the 13 colonies meet </a:t>
            </a:r>
          </a:p>
          <a:p>
            <a:pPr lvl="2"/>
            <a:r>
              <a:rPr lang="en-US" sz="2000" dirty="0" smtClean="0"/>
              <a:t>GA didn’t show up</a:t>
            </a:r>
          </a:p>
          <a:p>
            <a:pPr lvl="1"/>
            <a:r>
              <a:rPr lang="en-US" sz="2400" dirty="0" smtClean="0"/>
              <a:t>Sent a letter “Declaration of Rights and Grievances” to King George III	 </a:t>
            </a:r>
          </a:p>
          <a:p>
            <a:pPr lvl="1"/>
            <a:r>
              <a:rPr lang="en-US" sz="2400" dirty="0" smtClean="0"/>
              <a:t> Supported the “Suffolk Resolves”</a:t>
            </a:r>
          </a:p>
          <a:p>
            <a:pPr lvl="2"/>
            <a:r>
              <a:rPr lang="en-US" sz="2000" dirty="0" smtClean="0"/>
              <a:t>Which said that the Intolerable Acts were void and Massachusetts should form its own government</a:t>
            </a:r>
          </a:p>
          <a:p>
            <a:endParaRPr lang="en-US" sz="2800" dirty="0"/>
          </a:p>
        </p:txBody>
      </p:sp>
      <p:pic>
        <p:nvPicPr>
          <p:cNvPr id="1026" name="Picture 2" descr="http://www.taraross.com/wp-content/uploads/2014/03/Liberty-or-Death.jpg"/>
          <p:cNvPicPr>
            <a:picLocks noChangeAspect="1" noChangeArrowheads="1"/>
          </p:cNvPicPr>
          <p:nvPr/>
        </p:nvPicPr>
        <p:blipFill>
          <a:blip r:embed="rId2" cstate="print"/>
          <a:srcRect/>
          <a:stretch>
            <a:fillRect/>
          </a:stretch>
        </p:blipFill>
        <p:spPr bwMode="auto">
          <a:xfrm>
            <a:off x="8346655" y="405986"/>
            <a:ext cx="2295525" cy="1474190"/>
          </a:xfrm>
          <a:prstGeom prst="rect">
            <a:avLst/>
          </a:prstGeom>
          <a:noFill/>
        </p:spPr>
      </p:pic>
    </p:spTree>
    <p:extLst>
      <p:ext uri="{BB962C8B-B14F-4D97-AF65-F5344CB8AC3E}">
        <p14:creationId xmlns:p14="http://schemas.microsoft.com/office/powerpoint/2010/main" val="151475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Salutary Neglect</a:t>
            </a:r>
            <a:endParaRPr lang="en-US" sz="4800" dirty="0"/>
          </a:p>
        </p:txBody>
      </p:sp>
      <p:sp>
        <p:nvSpPr>
          <p:cNvPr id="6" name="Text Placeholder 5"/>
          <p:cNvSpPr>
            <a:spLocks noGrp="1"/>
          </p:cNvSpPr>
          <p:nvPr>
            <p:ph type="body" idx="1"/>
          </p:nvPr>
        </p:nvSpPr>
        <p:spPr>
          <a:xfrm>
            <a:off x="510718" y="2291770"/>
            <a:ext cx="4825157" cy="576262"/>
          </a:xfrm>
        </p:spPr>
        <p:txBody>
          <a:bodyPr/>
          <a:lstStyle/>
          <a:p>
            <a:r>
              <a:rPr lang="en-US" sz="3200" dirty="0" smtClean="0"/>
              <a:t>Navigation Acts</a:t>
            </a:r>
            <a:endParaRPr lang="en-US" sz="3200" dirty="0"/>
          </a:p>
        </p:txBody>
      </p:sp>
      <p:sp>
        <p:nvSpPr>
          <p:cNvPr id="8" name="Text Placeholder 7"/>
          <p:cNvSpPr>
            <a:spLocks noGrp="1"/>
          </p:cNvSpPr>
          <p:nvPr>
            <p:ph type="body" sz="half" idx="3"/>
          </p:nvPr>
        </p:nvSpPr>
        <p:spPr>
          <a:xfrm>
            <a:off x="6208712" y="2333334"/>
            <a:ext cx="4825159" cy="576262"/>
          </a:xfrm>
        </p:spPr>
        <p:txBody>
          <a:bodyPr/>
          <a:lstStyle/>
          <a:p>
            <a:r>
              <a:rPr lang="en-US" sz="3200" dirty="0" smtClean="0"/>
              <a:t>Responses:</a:t>
            </a:r>
            <a:endParaRPr lang="en-US" sz="3200" dirty="0"/>
          </a:p>
        </p:txBody>
      </p:sp>
      <p:sp>
        <p:nvSpPr>
          <p:cNvPr id="7" name="Content Placeholder 6"/>
          <p:cNvSpPr>
            <a:spLocks noGrp="1"/>
          </p:cNvSpPr>
          <p:nvPr>
            <p:ph sz="quarter" idx="2"/>
          </p:nvPr>
        </p:nvSpPr>
        <p:spPr>
          <a:xfrm>
            <a:off x="510718" y="3250568"/>
            <a:ext cx="4825158" cy="1270001"/>
          </a:xfrm>
        </p:spPr>
        <p:txBody>
          <a:bodyPr>
            <a:normAutofit/>
          </a:bodyPr>
          <a:lstStyle/>
          <a:p>
            <a:r>
              <a:rPr lang="en-US" sz="2400" dirty="0" smtClean="0"/>
              <a:t>Colonies could only trade with England</a:t>
            </a:r>
            <a:endParaRPr lang="en-US" sz="2400" dirty="0"/>
          </a:p>
        </p:txBody>
      </p:sp>
      <p:sp>
        <p:nvSpPr>
          <p:cNvPr id="9" name="Content Placeholder 8"/>
          <p:cNvSpPr>
            <a:spLocks noGrp="1"/>
          </p:cNvSpPr>
          <p:nvPr>
            <p:ph sz="quarter" idx="4"/>
          </p:nvPr>
        </p:nvSpPr>
        <p:spPr>
          <a:xfrm>
            <a:off x="5340928" y="3179762"/>
            <a:ext cx="6546272" cy="3366511"/>
          </a:xfrm>
        </p:spPr>
        <p:txBody>
          <a:bodyPr>
            <a:noAutofit/>
          </a:bodyPr>
          <a:lstStyle/>
          <a:p>
            <a:r>
              <a:rPr lang="en-US" sz="2400" dirty="0" smtClean="0"/>
              <a:t>British: </a:t>
            </a:r>
          </a:p>
          <a:p>
            <a:pPr lvl="1"/>
            <a:r>
              <a:rPr lang="en-US" sz="2400" dirty="0" smtClean="0"/>
              <a:t>Salutary Neglect: don’t enforce laws on the colonies</a:t>
            </a:r>
          </a:p>
          <a:p>
            <a:pPr>
              <a:buNone/>
            </a:pPr>
            <a:endParaRPr lang="en-US" sz="2400" dirty="0" smtClean="0"/>
          </a:p>
          <a:p>
            <a:r>
              <a:rPr lang="en-US" sz="2400" dirty="0" smtClean="0"/>
              <a:t>Colonies:</a:t>
            </a:r>
          </a:p>
          <a:p>
            <a:pPr lvl="1"/>
            <a:r>
              <a:rPr lang="en-US" sz="2400" dirty="0" smtClean="0"/>
              <a:t>Smuggled goods into the colonies.</a:t>
            </a:r>
          </a:p>
          <a:p>
            <a:pPr lvl="1"/>
            <a:r>
              <a:rPr lang="en-US" sz="2400" dirty="0" smtClean="0"/>
              <a:t> governed themselves.</a:t>
            </a:r>
            <a:endParaRPr lang="en-US" sz="2400" dirty="0"/>
          </a:p>
        </p:txBody>
      </p:sp>
    </p:spTree>
    <p:extLst>
      <p:ext uri="{BB962C8B-B14F-4D97-AF65-F5344CB8AC3E}">
        <p14:creationId xmlns:p14="http://schemas.microsoft.com/office/powerpoint/2010/main" val="139768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443" y="973668"/>
            <a:ext cx="8761413" cy="706964"/>
          </a:xfrm>
        </p:spPr>
        <p:txBody>
          <a:bodyPr>
            <a:normAutofit/>
          </a:bodyPr>
          <a:lstStyle/>
          <a:p>
            <a:r>
              <a:rPr lang="en-US" sz="4000" b="1" dirty="0" smtClean="0"/>
              <a:t>Cause #1 French and Indian War</a:t>
            </a:r>
            <a:endParaRPr lang="en-US" sz="4000" b="1" dirty="0"/>
          </a:p>
        </p:txBody>
      </p:sp>
      <p:sp>
        <p:nvSpPr>
          <p:cNvPr id="3" name="Content Placeholder 2"/>
          <p:cNvSpPr>
            <a:spLocks noGrp="1"/>
          </p:cNvSpPr>
          <p:nvPr>
            <p:ph sz="half" idx="1"/>
          </p:nvPr>
        </p:nvSpPr>
        <p:spPr>
          <a:xfrm>
            <a:off x="457200" y="2603500"/>
            <a:ext cx="6816435" cy="3766896"/>
          </a:xfrm>
        </p:spPr>
        <p:txBody>
          <a:bodyPr>
            <a:noAutofit/>
          </a:bodyPr>
          <a:lstStyle/>
          <a:p>
            <a:r>
              <a:rPr lang="en-US" sz="2400" dirty="0" smtClean="0"/>
              <a:t>England went indebt fighting the French and Indian War</a:t>
            </a:r>
          </a:p>
          <a:p>
            <a:pPr>
              <a:buNone/>
            </a:pPr>
            <a:endParaRPr lang="en-US" sz="2400" dirty="0" smtClean="0"/>
          </a:p>
          <a:p>
            <a:r>
              <a:rPr lang="en-US" sz="2400" dirty="0" smtClean="0"/>
              <a:t>English debt doubled from 70,000,000 pounds to 140,000,000 pound</a:t>
            </a:r>
          </a:p>
          <a:p>
            <a:pPr>
              <a:buNone/>
            </a:pPr>
            <a:endParaRPr lang="en-US" sz="2400" dirty="0" smtClean="0"/>
          </a:p>
          <a:p>
            <a:r>
              <a:rPr lang="en-US" sz="2400" dirty="0" smtClean="0"/>
              <a:t>Wanted colonists to pay for the war (impose taxes on them)</a:t>
            </a:r>
          </a:p>
        </p:txBody>
      </p:sp>
      <p:pic>
        <p:nvPicPr>
          <p:cNvPr id="22530" name="Picture 2" descr="http://media-cache-ec0.pinimg.com/236x/00/d1/1f/00d11fa38d38ccacbe45dfb9f8b0b75d.jpg"/>
          <p:cNvPicPr>
            <a:picLocks noChangeAspect="1" noChangeArrowheads="1"/>
          </p:cNvPicPr>
          <p:nvPr/>
        </p:nvPicPr>
        <p:blipFill>
          <a:blip r:embed="rId2" cstate="print"/>
          <a:srcRect/>
          <a:stretch>
            <a:fillRect/>
          </a:stretch>
        </p:blipFill>
        <p:spPr bwMode="auto">
          <a:xfrm>
            <a:off x="7599218" y="2865196"/>
            <a:ext cx="3338652" cy="3505200"/>
          </a:xfrm>
          <a:prstGeom prst="rect">
            <a:avLst/>
          </a:prstGeom>
          <a:noFill/>
        </p:spPr>
      </p:pic>
    </p:spTree>
    <p:extLst>
      <p:ext uri="{BB962C8B-B14F-4D97-AF65-F5344CB8AC3E}">
        <p14:creationId xmlns:p14="http://schemas.microsoft.com/office/powerpoint/2010/main" val="58580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#2 The Sugar Act</a:t>
            </a:r>
            <a:endParaRPr lang="en-US" sz="4000" b="1" dirty="0"/>
          </a:p>
        </p:txBody>
      </p:sp>
      <p:sp>
        <p:nvSpPr>
          <p:cNvPr id="6" name="Text Placeholder 5"/>
          <p:cNvSpPr>
            <a:spLocks noGrp="1"/>
          </p:cNvSpPr>
          <p:nvPr>
            <p:ph type="body" idx="1"/>
          </p:nvPr>
        </p:nvSpPr>
        <p:spPr/>
        <p:txBody>
          <a:bodyPr/>
          <a:lstStyle/>
          <a:p>
            <a:r>
              <a:rPr lang="en-US" sz="3200" dirty="0" smtClean="0"/>
              <a:t>British action:</a:t>
            </a:r>
            <a:endParaRPr lang="en-US" sz="3200" dirty="0"/>
          </a:p>
        </p:txBody>
      </p:sp>
      <p:sp>
        <p:nvSpPr>
          <p:cNvPr id="8" name="Text Placeholder 7"/>
          <p:cNvSpPr>
            <a:spLocks noGrp="1"/>
          </p:cNvSpPr>
          <p:nvPr>
            <p:ph type="body" sz="half" idx="3"/>
          </p:nvPr>
        </p:nvSpPr>
        <p:spPr/>
        <p:txBody>
          <a:bodyPr/>
          <a:lstStyle/>
          <a:p>
            <a:r>
              <a:rPr lang="en-US" sz="3200" dirty="0" smtClean="0"/>
              <a:t>Colonies response:</a:t>
            </a:r>
            <a:endParaRPr lang="en-US" sz="3200" dirty="0"/>
          </a:p>
        </p:txBody>
      </p:sp>
      <p:sp>
        <p:nvSpPr>
          <p:cNvPr id="7" name="Content Placeholder 6"/>
          <p:cNvSpPr>
            <a:spLocks noGrp="1"/>
          </p:cNvSpPr>
          <p:nvPr>
            <p:ph sz="quarter" idx="2"/>
          </p:nvPr>
        </p:nvSpPr>
        <p:spPr/>
        <p:txBody>
          <a:bodyPr>
            <a:noAutofit/>
          </a:bodyPr>
          <a:lstStyle/>
          <a:p>
            <a:r>
              <a:rPr lang="en-US" sz="2800" dirty="0" smtClean="0"/>
              <a:t>Raised taxes on-</a:t>
            </a:r>
          </a:p>
          <a:p>
            <a:pPr lvl="1"/>
            <a:r>
              <a:rPr lang="en-US" sz="2400" dirty="0" smtClean="0"/>
              <a:t>Sugar</a:t>
            </a:r>
          </a:p>
          <a:p>
            <a:pPr lvl="1"/>
            <a:r>
              <a:rPr lang="en-US" sz="2400" dirty="0" smtClean="0"/>
              <a:t>Textiles</a:t>
            </a:r>
          </a:p>
          <a:p>
            <a:pPr lvl="1"/>
            <a:r>
              <a:rPr lang="en-US" sz="2400" dirty="0" smtClean="0"/>
              <a:t>Indigo</a:t>
            </a:r>
          </a:p>
          <a:p>
            <a:pPr lvl="1"/>
            <a:r>
              <a:rPr lang="en-US" sz="2400" dirty="0" smtClean="0"/>
              <a:t>Wine</a:t>
            </a:r>
          </a:p>
          <a:p>
            <a:pPr lvl="1"/>
            <a:r>
              <a:rPr lang="en-US" sz="2400" dirty="0" smtClean="0"/>
              <a:t>Coffee</a:t>
            </a:r>
            <a:endParaRPr lang="en-US" sz="2400" dirty="0"/>
          </a:p>
        </p:txBody>
      </p:sp>
      <p:sp>
        <p:nvSpPr>
          <p:cNvPr id="9" name="Content Placeholder 8"/>
          <p:cNvSpPr>
            <a:spLocks noGrp="1"/>
          </p:cNvSpPr>
          <p:nvPr>
            <p:ph sz="quarter" idx="4"/>
          </p:nvPr>
        </p:nvSpPr>
        <p:spPr/>
        <p:txBody>
          <a:bodyPr>
            <a:normAutofit/>
          </a:bodyPr>
          <a:lstStyle/>
          <a:p>
            <a:r>
              <a:rPr lang="en-US" sz="2400" dirty="0" smtClean="0"/>
              <a:t>Protested the tax</a:t>
            </a:r>
            <a:endParaRPr lang="en-US" sz="2400" dirty="0"/>
          </a:p>
        </p:txBody>
      </p:sp>
      <p:pic>
        <p:nvPicPr>
          <p:cNvPr id="21506" name="Picture 2" descr="http://12d38d224c2abe5fa63a-1db4ec0fed747b962fac0a483e2c9d9e.r18.cf2.rackcdn.com/03C833B0-F770-4B04-B6CC-D68D65261156.jpg"/>
          <p:cNvPicPr>
            <a:picLocks noChangeAspect="1" noChangeArrowheads="1"/>
          </p:cNvPicPr>
          <p:nvPr/>
        </p:nvPicPr>
        <p:blipFill>
          <a:blip r:embed="rId2" cstate="print"/>
          <a:srcRect/>
          <a:stretch>
            <a:fillRect/>
          </a:stretch>
        </p:blipFill>
        <p:spPr bwMode="auto">
          <a:xfrm>
            <a:off x="6461870" y="3941763"/>
            <a:ext cx="3566160" cy="2674620"/>
          </a:xfrm>
          <a:prstGeom prst="rect">
            <a:avLst/>
          </a:prstGeom>
          <a:noFill/>
        </p:spPr>
      </p:pic>
    </p:spTree>
    <p:extLst>
      <p:ext uri="{BB962C8B-B14F-4D97-AF65-F5344CB8AC3E}">
        <p14:creationId xmlns:p14="http://schemas.microsoft.com/office/powerpoint/2010/main" val="41171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#3 Stamp Act</a:t>
            </a:r>
            <a:endParaRPr lang="en-US" sz="4000" b="1" dirty="0"/>
          </a:p>
        </p:txBody>
      </p:sp>
      <p:sp>
        <p:nvSpPr>
          <p:cNvPr id="4" name="Text Placeholder 3"/>
          <p:cNvSpPr>
            <a:spLocks noGrp="1"/>
          </p:cNvSpPr>
          <p:nvPr>
            <p:ph type="body" idx="1"/>
          </p:nvPr>
        </p:nvSpPr>
        <p:spPr>
          <a:xfrm>
            <a:off x="489930" y="2042391"/>
            <a:ext cx="4825157" cy="576262"/>
          </a:xfrm>
        </p:spPr>
        <p:txBody>
          <a:bodyPr/>
          <a:lstStyle/>
          <a:p>
            <a:r>
              <a:rPr lang="en-US" sz="2800" dirty="0" smtClean="0"/>
              <a:t>British action:</a:t>
            </a:r>
            <a:endParaRPr lang="en-US" sz="2800" dirty="0"/>
          </a:p>
        </p:txBody>
      </p:sp>
      <p:sp>
        <p:nvSpPr>
          <p:cNvPr id="6" name="Text Placeholder 5"/>
          <p:cNvSpPr>
            <a:spLocks noGrp="1"/>
          </p:cNvSpPr>
          <p:nvPr>
            <p:ph type="body" sz="half" idx="3"/>
          </p:nvPr>
        </p:nvSpPr>
        <p:spPr>
          <a:xfrm>
            <a:off x="7185457" y="2167078"/>
            <a:ext cx="4825159" cy="576262"/>
          </a:xfrm>
        </p:spPr>
        <p:txBody>
          <a:bodyPr/>
          <a:lstStyle/>
          <a:p>
            <a:r>
              <a:rPr lang="en-US" sz="2800" dirty="0" smtClean="0"/>
              <a:t>Colonists response:</a:t>
            </a:r>
            <a:endParaRPr lang="en-US" sz="2800" dirty="0"/>
          </a:p>
        </p:txBody>
      </p:sp>
      <p:sp>
        <p:nvSpPr>
          <p:cNvPr id="5" name="Content Placeholder 4"/>
          <p:cNvSpPr>
            <a:spLocks noGrp="1"/>
          </p:cNvSpPr>
          <p:nvPr>
            <p:ph sz="quarter" idx="2"/>
          </p:nvPr>
        </p:nvSpPr>
        <p:spPr>
          <a:xfrm>
            <a:off x="718532" y="2618653"/>
            <a:ext cx="4825158" cy="2840039"/>
          </a:xfrm>
        </p:spPr>
        <p:txBody>
          <a:bodyPr>
            <a:noAutofit/>
          </a:bodyPr>
          <a:lstStyle/>
          <a:p>
            <a:r>
              <a:rPr lang="en-US" sz="2400" dirty="0" smtClean="0"/>
              <a:t>Taxed all paper goods</a:t>
            </a:r>
          </a:p>
          <a:p>
            <a:pPr lvl="1"/>
            <a:r>
              <a:rPr lang="en-US" sz="2000" dirty="0" smtClean="0"/>
              <a:t>Newspapers</a:t>
            </a:r>
          </a:p>
          <a:p>
            <a:pPr lvl="1"/>
            <a:r>
              <a:rPr lang="en-US" sz="2000" dirty="0" smtClean="0"/>
              <a:t>Playing cards</a:t>
            </a:r>
          </a:p>
          <a:p>
            <a:pPr lvl="1"/>
            <a:r>
              <a:rPr lang="en-US" sz="2000" dirty="0" smtClean="0"/>
              <a:t>Calendars</a:t>
            </a:r>
          </a:p>
          <a:p>
            <a:pPr lvl="1"/>
            <a:r>
              <a:rPr lang="en-US" sz="2000" dirty="0" smtClean="0"/>
              <a:t>Documents </a:t>
            </a:r>
          </a:p>
          <a:p>
            <a:pPr lvl="2"/>
            <a:r>
              <a:rPr lang="en-US" sz="1800" dirty="0" smtClean="0"/>
              <a:t>Marriage</a:t>
            </a:r>
          </a:p>
          <a:p>
            <a:pPr lvl="2"/>
            <a:r>
              <a:rPr lang="en-US" sz="1800" dirty="0" smtClean="0"/>
              <a:t>Wills</a:t>
            </a:r>
          </a:p>
          <a:p>
            <a:pPr lvl="2"/>
            <a:r>
              <a:rPr lang="en-US" sz="1800" dirty="0" smtClean="0"/>
              <a:t>Diplomas</a:t>
            </a:r>
          </a:p>
          <a:p>
            <a:pPr lvl="2"/>
            <a:endParaRPr lang="en-US" sz="1800" dirty="0" smtClean="0"/>
          </a:p>
          <a:p>
            <a:r>
              <a:rPr lang="en-US" sz="2400" dirty="0" smtClean="0"/>
              <a:t> Direct Tax</a:t>
            </a:r>
            <a:endParaRPr lang="en-US" sz="2400" dirty="0"/>
          </a:p>
        </p:txBody>
      </p:sp>
      <p:sp>
        <p:nvSpPr>
          <p:cNvPr id="7" name="Content Placeholder 6"/>
          <p:cNvSpPr>
            <a:spLocks noGrp="1"/>
          </p:cNvSpPr>
          <p:nvPr>
            <p:ph sz="quarter" idx="4"/>
          </p:nvPr>
        </p:nvSpPr>
        <p:spPr>
          <a:xfrm>
            <a:off x="6109855" y="3008847"/>
            <a:ext cx="5900761" cy="2840039"/>
          </a:xfrm>
        </p:spPr>
        <p:txBody>
          <a:bodyPr/>
          <a:lstStyle/>
          <a:p>
            <a:r>
              <a:rPr lang="en-US" sz="2400" dirty="0" smtClean="0"/>
              <a:t>No Taxation Without Representation</a:t>
            </a:r>
          </a:p>
          <a:p>
            <a:pPr>
              <a:buNone/>
            </a:pPr>
            <a:endParaRPr lang="en-US" sz="2400" dirty="0" smtClean="0"/>
          </a:p>
          <a:p>
            <a:r>
              <a:rPr lang="en-US" sz="2400" dirty="0" smtClean="0"/>
              <a:t>Boycott British goods</a:t>
            </a:r>
          </a:p>
          <a:p>
            <a:endParaRPr lang="en-US" sz="2400" dirty="0" smtClean="0"/>
          </a:p>
          <a:p>
            <a:r>
              <a:rPr lang="en-US" sz="2400" dirty="0" smtClean="0"/>
              <a:t>Formed the Sons of Liberty</a:t>
            </a:r>
          </a:p>
          <a:p>
            <a:endParaRPr lang="en-US" dirty="0" smtClean="0"/>
          </a:p>
          <a:p>
            <a:endParaRPr lang="en-US" dirty="0" smtClean="0"/>
          </a:p>
          <a:p>
            <a:pPr>
              <a:buNone/>
            </a:pPr>
            <a:endParaRPr lang="en-US" dirty="0"/>
          </a:p>
        </p:txBody>
      </p:sp>
      <p:pic>
        <p:nvPicPr>
          <p:cNvPr id="20482" name="Picture 2" descr="Stamp Acts Stamps - One Penny Stamp"/>
          <p:cNvPicPr>
            <a:picLocks noChangeAspect="1" noChangeArrowheads="1"/>
          </p:cNvPicPr>
          <p:nvPr/>
        </p:nvPicPr>
        <p:blipFill>
          <a:blip r:embed="rId2" cstate="print"/>
          <a:srcRect/>
          <a:stretch>
            <a:fillRect/>
          </a:stretch>
        </p:blipFill>
        <p:spPr bwMode="auto">
          <a:xfrm>
            <a:off x="4072283" y="3350675"/>
            <a:ext cx="1828800" cy="2498211"/>
          </a:xfrm>
          <a:prstGeom prst="rect">
            <a:avLst/>
          </a:prstGeom>
          <a:noFill/>
        </p:spPr>
      </p:pic>
      <p:sp>
        <p:nvSpPr>
          <p:cNvPr id="20484" name="AutoShape 4" descr="http://photos2.meetupstatic.com/photos/event/c/a/8/2/600_98151842.jpe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http://beforeitsnews.com/mediadrop/uploads/2014/15/8cec3d238e4a9f325593d8fea63a554a81292b55.jpg"/>
          <p:cNvPicPr>
            <a:picLocks noChangeAspect="1" noChangeArrowheads="1"/>
          </p:cNvPicPr>
          <p:nvPr/>
        </p:nvPicPr>
        <p:blipFill>
          <a:blip r:embed="rId3" cstate="print"/>
          <a:srcRect/>
          <a:stretch>
            <a:fillRect/>
          </a:stretch>
        </p:blipFill>
        <p:spPr bwMode="auto">
          <a:xfrm>
            <a:off x="9615054" y="5353051"/>
            <a:ext cx="2133600" cy="1333500"/>
          </a:xfrm>
          <a:prstGeom prst="rect">
            <a:avLst/>
          </a:prstGeom>
          <a:noFill/>
        </p:spPr>
      </p:pic>
    </p:spTree>
    <p:extLst>
      <p:ext uri="{BB962C8B-B14F-4D97-AF65-F5344CB8AC3E}">
        <p14:creationId xmlns:p14="http://schemas.microsoft.com/office/powerpoint/2010/main" val="2017361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b="1" dirty="0" smtClean="0"/>
              <a:t>Stamp Act Repealed</a:t>
            </a:r>
            <a:endParaRPr lang="en-US" sz="4000" b="1" dirty="0"/>
          </a:p>
        </p:txBody>
      </p:sp>
      <p:sp>
        <p:nvSpPr>
          <p:cNvPr id="8" name="Content Placeholder 7"/>
          <p:cNvSpPr>
            <a:spLocks noGrp="1"/>
          </p:cNvSpPr>
          <p:nvPr>
            <p:ph idx="1"/>
          </p:nvPr>
        </p:nvSpPr>
        <p:spPr>
          <a:xfrm>
            <a:off x="290943" y="2603500"/>
            <a:ext cx="5361709" cy="3416300"/>
          </a:xfrm>
        </p:spPr>
        <p:txBody>
          <a:bodyPr>
            <a:normAutofit lnSpcReduction="10000"/>
          </a:bodyPr>
          <a:lstStyle/>
          <a:p>
            <a:pPr>
              <a:buNone/>
            </a:pPr>
            <a:r>
              <a:rPr lang="en-US" sz="2800" dirty="0" smtClean="0"/>
              <a:t>The boycott worked. </a:t>
            </a:r>
          </a:p>
          <a:p>
            <a:pPr>
              <a:buNone/>
            </a:pPr>
            <a:endParaRPr lang="en-US" sz="2800" dirty="0" smtClean="0"/>
          </a:p>
          <a:p>
            <a:pPr>
              <a:buNone/>
            </a:pPr>
            <a:r>
              <a:rPr lang="en-US" sz="2800" dirty="0"/>
              <a:t>This political cartoon is titled </a:t>
            </a:r>
            <a:r>
              <a:rPr lang="en-US" sz="2800" i="1" dirty="0"/>
              <a:t>The Funeral of Miss </a:t>
            </a:r>
            <a:r>
              <a:rPr lang="en-US" sz="2800" i="1" dirty="0" err="1" smtClean="0"/>
              <a:t>Americ</a:t>
            </a:r>
            <a:r>
              <a:rPr lang="en-US" sz="2800" i="1" dirty="0" smtClean="0"/>
              <a:t>-stamp</a:t>
            </a:r>
            <a:r>
              <a:rPr lang="en-US" sz="2800" dirty="0"/>
              <a:t>. </a:t>
            </a:r>
            <a:endParaRPr lang="en-US" sz="2800" dirty="0" smtClean="0"/>
          </a:p>
          <a:p>
            <a:pPr>
              <a:buNone/>
            </a:pPr>
            <a:r>
              <a:rPr lang="en-US" sz="2800" dirty="0" smtClean="0"/>
              <a:t>What </a:t>
            </a:r>
            <a:r>
              <a:rPr lang="en-US" sz="2800" dirty="0"/>
              <a:t>symbolism do you notice in the cartoon?</a:t>
            </a:r>
          </a:p>
          <a:p>
            <a:pPr>
              <a:buNone/>
            </a:pPr>
            <a:endParaRPr lang="en-US" dirty="0"/>
          </a:p>
        </p:txBody>
      </p:sp>
      <p:sp>
        <p:nvSpPr>
          <p:cNvPr id="9" name="Content Placeholder 7"/>
          <p:cNvSpPr txBox="1">
            <a:spLocks/>
          </p:cNvSpPr>
          <p:nvPr/>
        </p:nvSpPr>
        <p:spPr>
          <a:xfrm>
            <a:off x="3112008" y="1600200"/>
            <a:ext cx="7498080" cy="4800600"/>
          </a:xfrm>
          <a:prstGeom prst="rect">
            <a:avLst/>
          </a:prstGeom>
        </p:spPr>
        <p:txBody>
          <a:bodyPr>
            <a:normAutofit/>
          </a:bodyPr>
          <a:lstStyle/>
          <a:p>
            <a:pPr marL="365760" indent="-283464" defTabSz="914400">
              <a:spcBef>
                <a:spcPts val="600"/>
              </a:spcBef>
              <a:buClr>
                <a:schemeClr val="accent1"/>
              </a:buClr>
              <a:buSzPct val="80000"/>
              <a:defRPr/>
            </a:pPr>
            <a:endParaRPr lang="en-US" sz="3200" dirty="0"/>
          </a:p>
        </p:txBody>
      </p:sp>
      <p:pic>
        <p:nvPicPr>
          <p:cNvPr id="1028" name="Picture 4" descr="http://3.bp.blogspot.com/_CvDCiEFbNy8/TM99wP9tglI/AAAAAAAAblE/pJhPwf5AZ_s/s1600/5+The+Stamp+Act+of+1765+inspired+widespread+antagonism.+This+print+satirises+the+repeal+of+the+act+in+1766+as+the+death+of+the+favourite+female+child..jpg"/>
          <p:cNvPicPr>
            <a:picLocks noChangeAspect="1" noChangeArrowheads="1"/>
          </p:cNvPicPr>
          <p:nvPr/>
        </p:nvPicPr>
        <p:blipFill>
          <a:blip r:embed="rId2" cstate="print"/>
          <a:srcRect/>
          <a:stretch>
            <a:fillRect/>
          </a:stretch>
        </p:blipFill>
        <p:spPr bwMode="auto">
          <a:xfrm>
            <a:off x="5708068" y="2541153"/>
            <a:ext cx="6049719" cy="3840480"/>
          </a:xfrm>
          <a:prstGeom prst="rect">
            <a:avLst/>
          </a:prstGeom>
          <a:noFill/>
        </p:spPr>
      </p:pic>
    </p:spTree>
    <p:extLst>
      <p:ext uri="{BB962C8B-B14F-4D97-AF65-F5344CB8AC3E}">
        <p14:creationId xmlns:p14="http://schemas.microsoft.com/office/powerpoint/2010/main" val="166634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#4 Quartering Act</a:t>
            </a:r>
            <a:endParaRPr lang="en-US" sz="4000" b="1" dirty="0"/>
          </a:p>
        </p:txBody>
      </p:sp>
      <p:sp>
        <p:nvSpPr>
          <p:cNvPr id="4" name="Text Placeholder 3"/>
          <p:cNvSpPr>
            <a:spLocks noGrp="1"/>
          </p:cNvSpPr>
          <p:nvPr>
            <p:ph type="body" idx="1"/>
          </p:nvPr>
        </p:nvSpPr>
        <p:spPr>
          <a:xfrm>
            <a:off x="510718" y="2106275"/>
            <a:ext cx="4825157" cy="576262"/>
          </a:xfrm>
        </p:spPr>
        <p:txBody>
          <a:bodyPr/>
          <a:lstStyle/>
          <a:p>
            <a:r>
              <a:rPr lang="en-US" sz="2800" dirty="0" smtClean="0"/>
              <a:t>British action:</a:t>
            </a:r>
            <a:endParaRPr lang="en-US" sz="2800" dirty="0"/>
          </a:p>
        </p:txBody>
      </p:sp>
      <p:sp>
        <p:nvSpPr>
          <p:cNvPr id="6" name="Text Placeholder 5"/>
          <p:cNvSpPr>
            <a:spLocks noGrp="1"/>
          </p:cNvSpPr>
          <p:nvPr>
            <p:ph type="body" sz="half" idx="3"/>
          </p:nvPr>
        </p:nvSpPr>
        <p:spPr>
          <a:xfrm>
            <a:off x="8141421" y="2229425"/>
            <a:ext cx="4825159" cy="576262"/>
          </a:xfrm>
        </p:spPr>
        <p:txBody>
          <a:bodyPr/>
          <a:lstStyle/>
          <a:p>
            <a:r>
              <a:rPr lang="en-US" sz="2800" dirty="0" smtClean="0"/>
              <a:t>Colonies response:</a:t>
            </a:r>
            <a:endParaRPr lang="en-US" sz="2800" dirty="0"/>
          </a:p>
        </p:txBody>
      </p:sp>
      <p:sp>
        <p:nvSpPr>
          <p:cNvPr id="5" name="Content Placeholder 4"/>
          <p:cNvSpPr>
            <a:spLocks noGrp="1"/>
          </p:cNvSpPr>
          <p:nvPr>
            <p:ph sz="quarter" idx="2"/>
          </p:nvPr>
        </p:nvSpPr>
        <p:spPr>
          <a:xfrm>
            <a:off x="510718" y="2921142"/>
            <a:ext cx="4825158" cy="2840039"/>
          </a:xfrm>
        </p:spPr>
        <p:txBody>
          <a:bodyPr>
            <a:normAutofit/>
          </a:bodyPr>
          <a:lstStyle/>
          <a:p>
            <a:r>
              <a:rPr lang="en-US" sz="2400" dirty="0" smtClean="0"/>
              <a:t>Forced colonists to keep British troops in their homes</a:t>
            </a:r>
          </a:p>
          <a:p>
            <a:endParaRPr lang="en-US" sz="2400" dirty="0" smtClean="0"/>
          </a:p>
          <a:p>
            <a:r>
              <a:rPr lang="en-US" sz="2400" dirty="0" smtClean="0"/>
              <a:t>Purpose to keep more troops in American colonies and reduce the cost</a:t>
            </a:r>
            <a:endParaRPr lang="en-US" sz="2400" dirty="0"/>
          </a:p>
        </p:txBody>
      </p:sp>
      <p:sp>
        <p:nvSpPr>
          <p:cNvPr id="7" name="Content Placeholder 6"/>
          <p:cNvSpPr>
            <a:spLocks noGrp="1"/>
          </p:cNvSpPr>
          <p:nvPr>
            <p:ph sz="quarter" idx="4"/>
          </p:nvPr>
        </p:nvSpPr>
        <p:spPr>
          <a:xfrm>
            <a:off x="6068292" y="2909597"/>
            <a:ext cx="6026728" cy="1392238"/>
          </a:xfrm>
        </p:spPr>
        <p:txBody>
          <a:bodyPr>
            <a:normAutofit/>
          </a:bodyPr>
          <a:lstStyle/>
          <a:p>
            <a:r>
              <a:rPr lang="en-US" sz="2400" dirty="0" smtClean="0"/>
              <a:t>Began to despise the British “occupation” and the British soldiers.</a:t>
            </a:r>
            <a:endParaRPr lang="en-US" sz="2400" dirty="0"/>
          </a:p>
        </p:txBody>
      </p:sp>
      <p:pic>
        <p:nvPicPr>
          <p:cNvPr id="19458" name="Picture 2" descr="http://www.revolutionary-war-and-beyond.com/image-files/quartering-troops.jpg"/>
          <p:cNvPicPr>
            <a:picLocks noChangeAspect="1" noChangeArrowheads="1"/>
          </p:cNvPicPr>
          <p:nvPr/>
        </p:nvPicPr>
        <p:blipFill>
          <a:blip r:embed="rId2" cstate="print"/>
          <a:srcRect/>
          <a:stretch>
            <a:fillRect/>
          </a:stretch>
        </p:blipFill>
        <p:spPr bwMode="auto">
          <a:xfrm>
            <a:off x="6770420" y="3823854"/>
            <a:ext cx="4082143" cy="2743200"/>
          </a:xfrm>
          <a:prstGeom prst="rect">
            <a:avLst/>
          </a:prstGeom>
          <a:noFill/>
        </p:spPr>
      </p:pic>
    </p:spTree>
    <p:extLst>
      <p:ext uri="{BB962C8B-B14F-4D97-AF65-F5344CB8AC3E}">
        <p14:creationId xmlns:p14="http://schemas.microsoft.com/office/powerpoint/2010/main" val="180813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#5 Townshend Acts</a:t>
            </a:r>
            <a:endParaRPr lang="en-US" sz="4000" b="1" dirty="0"/>
          </a:p>
        </p:txBody>
      </p:sp>
      <p:sp>
        <p:nvSpPr>
          <p:cNvPr id="3" name="Text Placeholder 2"/>
          <p:cNvSpPr>
            <a:spLocks noGrp="1"/>
          </p:cNvSpPr>
          <p:nvPr>
            <p:ph type="body" idx="1"/>
          </p:nvPr>
        </p:nvSpPr>
        <p:spPr>
          <a:xfrm>
            <a:off x="386024" y="2104733"/>
            <a:ext cx="4825157" cy="576262"/>
          </a:xfrm>
        </p:spPr>
        <p:txBody>
          <a:bodyPr/>
          <a:lstStyle/>
          <a:p>
            <a:r>
              <a:rPr lang="en-US" sz="3200" dirty="0" smtClean="0"/>
              <a:t>British action:</a:t>
            </a:r>
            <a:endParaRPr lang="en-US" sz="3200" dirty="0"/>
          </a:p>
        </p:txBody>
      </p:sp>
      <p:sp>
        <p:nvSpPr>
          <p:cNvPr id="4" name="Text Placeholder 3"/>
          <p:cNvSpPr>
            <a:spLocks noGrp="1"/>
          </p:cNvSpPr>
          <p:nvPr>
            <p:ph type="body" sz="half" idx="3"/>
          </p:nvPr>
        </p:nvSpPr>
        <p:spPr>
          <a:xfrm>
            <a:off x="8245331" y="2187860"/>
            <a:ext cx="4825159" cy="576262"/>
          </a:xfrm>
        </p:spPr>
        <p:txBody>
          <a:bodyPr/>
          <a:lstStyle/>
          <a:p>
            <a:r>
              <a:rPr lang="en-US" sz="3200" dirty="0" smtClean="0"/>
              <a:t>Colonists response:</a:t>
            </a:r>
            <a:endParaRPr lang="en-US" sz="3200" dirty="0"/>
          </a:p>
        </p:txBody>
      </p:sp>
      <p:sp>
        <p:nvSpPr>
          <p:cNvPr id="5" name="Content Placeholder 4"/>
          <p:cNvSpPr>
            <a:spLocks noGrp="1"/>
          </p:cNvSpPr>
          <p:nvPr>
            <p:ph sz="quarter" idx="2"/>
          </p:nvPr>
        </p:nvSpPr>
        <p:spPr>
          <a:xfrm>
            <a:off x="386027" y="2722558"/>
            <a:ext cx="4825158" cy="2840039"/>
          </a:xfrm>
        </p:spPr>
        <p:txBody>
          <a:bodyPr>
            <a:noAutofit/>
          </a:bodyPr>
          <a:lstStyle/>
          <a:p>
            <a:r>
              <a:rPr lang="en-US" sz="2800" dirty="0" smtClean="0"/>
              <a:t>Tax on the following products in the colonies</a:t>
            </a:r>
          </a:p>
          <a:p>
            <a:pPr lvl="1"/>
            <a:r>
              <a:rPr lang="en-US" sz="2400" dirty="0" smtClean="0"/>
              <a:t>Glass</a:t>
            </a:r>
          </a:p>
          <a:p>
            <a:pPr lvl="1"/>
            <a:r>
              <a:rPr lang="en-US" sz="2400" dirty="0" smtClean="0"/>
              <a:t>Lead</a:t>
            </a:r>
          </a:p>
          <a:p>
            <a:pPr lvl="1"/>
            <a:r>
              <a:rPr lang="en-US" sz="2400" dirty="0" smtClean="0"/>
              <a:t>Papers</a:t>
            </a:r>
          </a:p>
          <a:p>
            <a:pPr lvl="1"/>
            <a:r>
              <a:rPr lang="en-US" sz="2400" dirty="0" smtClean="0"/>
              <a:t>Paint </a:t>
            </a:r>
          </a:p>
          <a:p>
            <a:pPr lvl="1"/>
            <a:r>
              <a:rPr lang="en-US" sz="2400" dirty="0" smtClean="0"/>
              <a:t>Tea</a:t>
            </a:r>
            <a:endParaRPr lang="en-US" sz="2400" dirty="0"/>
          </a:p>
        </p:txBody>
      </p:sp>
      <p:sp>
        <p:nvSpPr>
          <p:cNvPr id="6" name="Content Placeholder 5"/>
          <p:cNvSpPr>
            <a:spLocks noGrp="1"/>
          </p:cNvSpPr>
          <p:nvPr>
            <p:ph sz="quarter" idx="4"/>
          </p:nvPr>
        </p:nvSpPr>
        <p:spPr>
          <a:xfrm>
            <a:off x="6208710" y="2868032"/>
            <a:ext cx="5740835" cy="2840039"/>
          </a:xfrm>
        </p:spPr>
        <p:txBody>
          <a:bodyPr>
            <a:normAutofit/>
          </a:bodyPr>
          <a:lstStyle/>
          <a:p>
            <a:r>
              <a:rPr lang="en-US" sz="2400" dirty="0" smtClean="0"/>
              <a:t>Boycott British goods</a:t>
            </a:r>
          </a:p>
          <a:p>
            <a:endParaRPr lang="en-US" sz="2400" dirty="0" smtClean="0"/>
          </a:p>
          <a:p>
            <a:r>
              <a:rPr lang="en-US" sz="2400" dirty="0" smtClean="0"/>
              <a:t>Boycott worked; all taxes repealed except for tea tax</a:t>
            </a:r>
          </a:p>
        </p:txBody>
      </p:sp>
      <p:pic>
        <p:nvPicPr>
          <p:cNvPr id="5122" name="Picture 2" descr="http://georgiainfo.galileo.usg.edu/gastudiesimages/Intolerable%20Acts%20Cartoon.jpg"/>
          <p:cNvPicPr>
            <a:picLocks noChangeAspect="1" noChangeArrowheads="1"/>
          </p:cNvPicPr>
          <p:nvPr/>
        </p:nvPicPr>
        <p:blipFill>
          <a:blip r:embed="rId2" cstate="print"/>
          <a:srcRect/>
          <a:stretch>
            <a:fillRect/>
          </a:stretch>
        </p:blipFill>
        <p:spPr bwMode="auto">
          <a:xfrm>
            <a:off x="2798602" y="3722923"/>
            <a:ext cx="1920240" cy="2994742"/>
          </a:xfrm>
          <a:prstGeom prst="rect">
            <a:avLst/>
          </a:prstGeom>
          <a:noFill/>
        </p:spPr>
      </p:pic>
      <p:pic>
        <p:nvPicPr>
          <p:cNvPr id="5126" name="Picture 6" descr="http://rootsoftherevolution7-1.wikispaces.com/file/view/townshend_acts.jpg/282647174/352x258/townshend_acts.jpg"/>
          <p:cNvPicPr>
            <a:picLocks noChangeAspect="1" noChangeArrowheads="1"/>
          </p:cNvPicPr>
          <p:nvPr/>
        </p:nvPicPr>
        <p:blipFill>
          <a:blip r:embed="rId3" cstate="print"/>
          <a:srcRect/>
          <a:stretch>
            <a:fillRect/>
          </a:stretch>
        </p:blipFill>
        <p:spPr bwMode="auto">
          <a:xfrm>
            <a:off x="7384473" y="4707021"/>
            <a:ext cx="2743200" cy="2010644"/>
          </a:xfrm>
          <a:prstGeom prst="rect">
            <a:avLst/>
          </a:prstGeom>
          <a:noFill/>
        </p:spPr>
      </p:pic>
    </p:spTree>
    <p:extLst>
      <p:ext uri="{BB962C8B-B14F-4D97-AF65-F5344CB8AC3E}">
        <p14:creationId xmlns:p14="http://schemas.microsoft.com/office/powerpoint/2010/main" val="212679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Cause #6 Boston Massacre</a:t>
            </a:r>
            <a:endParaRPr lang="en-US" sz="4000" b="1" dirty="0"/>
          </a:p>
        </p:txBody>
      </p:sp>
      <p:sp>
        <p:nvSpPr>
          <p:cNvPr id="4" name="Content Placeholder 3"/>
          <p:cNvSpPr>
            <a:spLocks noGrp="1"/>
          </p:cNvSpPr>
          <p:nvPr>
            <p:ph sz="half" idx="1"/>
          </p:nvPr>
        </p:nvSpPr>
        <p:spPr>
          <a:xfrm>
            <a:off x="477982" y="2603500"/>
            <a:ext cx="5502130" cy="3416301"/>
          </a:xfrm>
        </p:spPr>
        <p:txBody>
          <a:bodyPr/>
          <a:lstStyle/>
          <a:p>
            <a:r>
              <a:rPr lang="en-US" sz="2400" dirty="0" smtClean="0"/>
              <a:t>March 5, 1770</a:t>
            </a:r>
          </a:p>
          <a:p>
            <a:r>
              <a:rPr lang="en-US" sz="2400" dirty="0" smtClean="0"/>
              <a:t>Started with an argument between a British private and a few colonists.</a:t>
            </a:r>
          </a:p>
          <a:p>
            <a:r>
              <a:rPr lang="en-US" sz="2400" dirty="0" smtClean="0"/>
              <a:t>Soon a mob is yelling at the British and throwing snowballs</a:t>
            </a:r>
          </a:p>
          <a:p>
            <a:r>
              <a:rPr lang="en-US" sz="2400" dirty="0" smtClean="0"/>
              <a:t>British fire into the crowd</a:t>
            </a:r>
          </a:p>
          <a:p>
            <a:endParaRPr lang="en-US" dirty="0"/>
          </a:p>
        </p:txBody>
      </p:sp>
      <p:sp>
        <p:nvSpPr>
          <p:cNvPr id="5" name="Content Placeholder 4"/>
          <p:cNvSpPr>
            <a:spLocks noGrp="1"/>
          </p:cNvSpPr>
          <p:nvPr>
            <p:ph sz="half" idx="2"/>
          </p:nvPr>
        </p:nvSpPr>
        <p:spPr>
          <a:xfrm>
            <a:off x="5980112" y="2603500"/>
            <a:ext cx="5983288" cy="3416300"/>
          </a:xfrm>
        </p:spPr>
        <p:txBody>
          <a:bodyPr>
            <a:normAutofit/>
          </a:bodyPr>
          <a:lstStyle/>
          <a:p>
            <a:r>
              <a:rPr lang="en-US" sz="2400" dirty="0" smtClean="0"/>
              <a:t>5 colonists killed</a:t>
            </a:r>
          </a:p>
          <a:p>
            <a:pPr lvl="1"/>
            <a:r>
              <a:rPr lang="en-US" sz="2000" dirty="0" smtClean="0"/>
              <a:t> </a:t>
            </a:r>
            <a:r>
              <a:rPr lang="en-US" sz="2000" dirty="0" err="1" smtClean="0"/>
              <a:t>Crispus</a:t>
            </a:r>
            <a:r>
              <a:rPr lang="en-US" sz="2000" dirty="0" smtClean="0"/>
              <a:t> Attucks 1</a:t>
            </a:r>
            <a:r>
              <a:rPr lang="en-US" sz="2000" baseline="30000" dirty="0" smtClean="0"/>
              <a:t>st</a:t>
            </a:r>
            <a:r>
              <a:rPr lang="en-US" sz="2000" dirty="0" smtClean="0"/>
              <a:t> man killed</a:t>
            </a:r>
          </a:p>
          <a:p>
            <a:r>
              <a:rPr lang="en-US" sz="2400" dirty="0" smtClean="0"/>
              <a:t>England sends 4,000 troops to Boston</a:t>
            </a:r>
          </a:p>
        </p:txBody>
      </p:sp>
      <p:pic>
        <p:nvPicPr>
          <p:cNvPr id="18434" name="Picture 2" descr="http://www.digitalhistory.uh.edu/active_learning/explorations/revolution/boston_massacre.jpg"/>
          <p:cNvPicPr>
            <a:picLocks noChangeAspect="1" noChangeArrowheads="1"/>
          </p:cNvPicPr>
          <p:nvPr/>
        </p:nvPicPr>
        <p:blipFill>
          <a:blip r:embed="rId2" cstate="print"/>
          <a:srcRect/>
          <a:stretch>
            <a:fillRect/>
          </a:stretch>
        </p:blipFill>
        <p:spPr bwMode="auto">
          <a:xfrm>
            <a:off x="6982690" y="4114800"/>
            <a:ext cx="3449781" cy="2587336"/>
          </a:xfrm>
          <a:prstGeom prst="rect">
            <a:avLst/>
          </a:prstGeom>
          <a:noFill/>
        </p:spPr>
      </p:pic>
    </p:spTree>
    <p:extLst>
      <p:ext uri="{BB962C8B-B14F-4D97-AF65-F5344CB8AC3E}">
        <p14:creationId xmlns:p14="http://schemas.microsoft.com/office/powerpoint/2010/main" val="18139518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1955</TotalTime>
  <Words>601</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Verdana</vt:lpstr>
      <vt:lpstr>Wingdings 3</vt:lpstr>
      <vt:lpstr>Ion Boardroom</vt:lpstr>
      <vt:lpstr>Causes of the American Revolution</vt:lpstr>
      <vt:lpstr>Salutary Neglect</vt:lpstr>
      <vt:lpstr>Cause #1 French and Indian War</vt:lpstr>
      <vt:lpstr>Cause #2 The Sugar Act</vt:lpstr>
      <vt:lpstr>Cause #3 Stamp Act</vt:lpstr>
      <vt:lpstr>Stamp Act Repealed</vt:lpstr>
      <vt:lpstr>Cause #4 Quartering Act</vt:lpstr>
      <vt:lpstr>Cause #5 Townshend Acts</vt:lpstr>
      <vt:lpstr>Cause #6 Boston Massacre</vt:lpstr>
      <vt:lpstr>Cause #7 Tea Act</vt:lpstr>
      <vt:lpstr>Cause #8 Boston Tea Party</vt:lpstr>
      <vt:lpstr>Here is what the note said:</vt:lpstr>
      <vt:lpstr>Cause #8 Boston Tea Party</vt:lpstr>
      <vt:lpstr>Cause #9 Intolerable Acts</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Orlando, Amanda K.</dc:creator>
  <cp:lastModifiedBy>Orlando, Amanda K.</cp:lastModifiedBy>
  <cp:revision>7</cp:revision>
  <cp:lastPrinted>2018-10-09T14:50:23Z</cp:lastPrinted>
  <dcterms:created xsi:type="dcterms:W3CDTF">2017-10-04T00:15:06Z</dcterms:created>
  <dcterms:modified xsi:type="dcterms:W3CDTF">2018-10-10T20:10:39Z</dcterms:modified>
</cp:coreProperties>
</file>