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https://www.youtube.com/embed/fIzpvrwk16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1862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fIzpvrwk160"/>
          <p:cNvPicPr>
            <a:picLocks noRot="1" noChangeAspect="1"/>
          </p:cNvPicPr>
          <p:nvPr>
            <a:videoFile r:link="rId1"/>
          </p:nvPr>
        </p:nvPicPr>
        <p:blipFill>
          <a:blip r:embed="rId3"/>
          <a:stretch>
            <a:fillRect/>
          </a:stretch>
        </p:blipFill>
        <p:spPr>
          <a:xfrm>
            <a:off x="1084217" y="522514"/>
            <a:ext cx="10178869" cy="5725614"/>
          </a:xfrm>
          <a:prstGeom prst="rect">
            <a:avLst/>
          </a:prstGeom>
        </p:spPr>
      </p:pic>
    </p:spTree>
    <p:extLst>
      <p:ext uri="{BB962C8B-B14F-4D97-AF65-F5344CB8AC3E}">
        <p14:creationId xmlns:p14="http://schemas.microsoft.com/office/powerpoint/2010/main" val="39606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https://</a:t>
            </a:r>
            <a:r>
              <a:rPr lang="en-US" dirty="0" smtClean="0"/>
              <a:t>youtu.be/AxZoAI67lgI</a:t>
            </a:r>
            <a:br>
              <a:rPr lang="en-US" dirty="0" smtClean="0"/>
            </a:br>
            <a:endParaRPr lang="en-US" dirty="0"/>
          </a:p>
        </p:txBody>
      </p:sp>
      <p:sp>
        <p:nvSpPr>
          <p:cNvPr id="3" name="Content Placeholder 2"/>
          <p:cNvSpPr>
            <a:spLocks noGrp="1"/>
          </p:cNvSpPr>
          <p:nvPr>
            <p:ph idx="1"/>
          </p:nvPr>
        </p:nvSpPr>
        <p:spPr>
          <a:xfrm>
            <a:off x="680321" y="2336873"/>
            <a:ext cx="10723553" cy="4116178"/>
          </a:xfrm>
        </p:spPr>
        <p:txBody>
          <a:bodyPr>
            <a:normAutofit fontScale="92500"/>
          </a:bodyPr>
          <a:lstStyle/>
          <a:p>
            <a:pPr fontAlgn="base"/>
            <a:r>
              <a:rPr lang="en-US" b="1" i="1" u="sng" dirty="0" smtClean="0"/>
              <a:t>Square Deal</a:t>
            </a:r>
            <a:r>
              <a:rPr lang="en-US" dirty="0" smtClean="0"/>
              <a:t> was the term that </a:t>
            </a:r>
            <a:r>
              <a:rPr lang="en-US" b="1" u="sng" dirty="0" smtClean="0"/>
              <a:t>President Theodore Roosevelt used to describe his program of reform</a:t>
            </a:r>
            <a:r>
              <a:rPr lang="en-US" dirty="0" smtClean="0"/>
              <a:t>. Through these policies, he </a:t>
            </a:r>
            <a:r>
              <a:rPr lang="en-US" b="1" u="sng" dirty="0" smtClean="0"/>
              <a:t>hoped to improve the lives of individuals</a:t>
            </a:r>
            <a:r>
              <a:rPr lang="en-US" dirty="0" smtClean="0"/>
              <a:t>. He explicitly said that his goal was not to guarantee that everyone would succeed. Instead, he aimed to </a:t>
            </a:r>
            <a:r>
              <a:rPr lang="en-US" b="1" u="sng" dirty="0" smtClean="0"/>
              <a:t>make sure that people were treated fairly and had equal opportunities to succeed.</a:t>
            </a:r>
          </a:p>
          <a:p>
            <a:pPr fontAlgn="base"/>
            <a:r>
              <a:rPr lang="en-US" dirty="0" smtClean="0"/>
              <a:t>As </a:t>
            </a:r>
            <a:r>
              <a:rPr lang="en-US" dirty="0"/>
              <a:t>part of this philosophy, </a:t>
            </a:r>
            <a:r>
              <a:rPr lang="en-US" b="1" u="sng" dirty="0"/>
              <a:t>Roosevelt broke up trusts </a:t>
            </a:r>
            <a:r>
              <a:rPr lang="en-US" dirty="0"/>
              <a:t>he thought used unfair practices. He </a:t>
            </a:r>
            <a:r>
              <a:rPr lang="en-US" b="1" u="sng" dirty="0"/>
              <a:t>intervened in a coal strike </a:t>
            </a:r>
            <a:r>
              <a:rPr lang="en-US" dirty="0"/>
              <a:t>in a way that helped the miners, which the government had rarely done before. He also supported the passage of laws that s</a:t>
            </a:r>
            <a:r>
              <a:rPr lang="en-US" b="1" u="sng" dirty="0"/>
              <a:t>trengthened the Interstate Commerce Commission and gave it more power to regulate railroads</a:t>
            </a:r>
            <a:r>
              <a:rPr lang="en-US" dirty="0"/>
              <a:t>. The last part of Roosevelt’s Square Deal involved laws such as the </a:t>
            </a:r>
            <a:r>
              <a:rPr lang="en-US" b="1" u="sng" dirty="0"/>
              <a:t>Meat Inspection Act and the Food and Pure Drug Act. These laws protected consumers from unhealthy food and drugs</a:t>
            </a:r>
            <a:r>
              <a:rPr lang="en-US" b="1" u="sng" dirty="0" smtClean="0"/>
              <a:t>.</a:t>
            </a:r>
          </a:p>
          <a:p>
            <a:pPr fontAlgn="base"/>
            <a:endParaRPr lang="en-US" b="1" u="sng" dirty="0"/>
          </a:p>
          <a:p>
            <a:pPr fontAlgn="base"/>
            <a:endParaRPr lang="en-US" b="1" u="sng" dirty="0"/>
          </a:p>
        </p:txBody>
      </p:sp>
    </p:spTree>
    <p:extLst>
      <p:ext uri="{BB962C8B-B14F-4D97-AF65-F5344CB8AC3E}">
        <p14:creationId xmlns:p14="http://schemas.microsoft.com/office/powerpoint/2010/main" val="23039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a:xfrm>
            <a:off x="209006" y="1998617"/>
            <a:ext cx="11887200" cy="4859383"/>
          </a:xfrm>
        </p:spPr>
        <p:txBody>
          <a:bodyPr>
            <a:normAutofit lnSpcReduction="10000"/>
          </a:bodyPr>
          <a:lstStyle/>
          <a:p>
            <a:r>
              <a:rPr lang="en-US" b="1" u="sng" dirty="0" smtClean="0"/>
              <a:t>“Old” immigrants – northern and western Europe</a:t>
            </a:r>
            <a:r>
              <a:rPr lang="en-US" dirty="0" smtClean="0"/>
              <a:t>. English, Protestant</a:t>
            </a:r>
          </a:p>
          <a:p>
            <a:pPr lvl="1"/>
            <a:r>
              <a:rPr lang="en-US" b="1" u="sng" dirty="0" smtClean="0"/>
              <a:t>Fit in </a:t>
            </a:r>
            <a:r>
              <a:rPr lang="en-US" dirty="0" smtClean="0"/>
              <a:t>to American culture with ease</a:t>
            </a:r>
          </a:p>
          <a:p>
            <a:r>
              <a:rPr lang="en-US" b="1" u="sng" dirty="0" smtClean="0"/>
              <a:t>“New” immigrants – southern and eastern Europe</a:t>
            </a:r>
            <a:r>
              <a:rPr lang="en-US" dirty="0" smtClean="0"/>
              <a:t>. Greece, Russia, Hungary, Italy, Poland.  Many Catholic or Jewish.  </a:t>
            </a:r>
          </a:p>
          <a:p>
            <a:r>
              <a:rPr lang="en-US" dirty="0" smtClean="0"/>
              <a:t>After 1900, Mexico, China, and Japan also brought own customs. </a:t>
            </a:r>
          </a:p>
          <a:p>
            <a:pPr lvl="1"/>
            <a:r>
              <a:rPr lang="en-US" dirty="0" smtClean="0"/>
              <a:t>Lived together in urban neighborhoods, </a:t>
            </a:r>
            <a:r>
              <a:rPr lang="en-US" b="1" u="sng" dirty="0" smtClean="0"/>
              <a:t>didn’t fit in with American culture</a:t>
            </a:r>
            <a:r>
              <a:rPr lang="en-US" dirty="0" smtClean="0"/>
              <a:t>; brought their own languages and religions</a:t>
            </a:r>
          </a:p>
          <a:p>
            <a:r>
              <a:rPr lang="en-US" b="1" u="sng" dirty="0" smtClean="0"/>
              <a:t>Push Factor – reasons to leave their homeland</a:t>
            </a:r>
            <a:r>
              <a:rPr lang="en-US" dirty="0" smtClean="0"/>
              <a:t>: potato famine (starvation), German Revolution (little political freedom), Poverty, Overcrowding, no jobs, crop failures, </a:t>
            </a:r>
          </a:p>
          <a:p>
            <a:r>
              <a:rPr lang="en-US" b="1" u="sng" dirty="0" smtClean="0"/>
              <a:t>Pull Factor – reasons that draw people to US</a:t>
            </a:r>
            <a:r>
              <a:rPr lang="en-US" dirty="0" smtClean="0"/>
              <a:t>: jobs, greater freedoms, abundant land</a:t>
            </a:r>
          </a:p>
          <a:p>
            <a:r>
              <a:rPr lang="en-US" b="1" u="sng" dirty="0"/>
              <a:t>Assimilate – become part of American culture </a:t>
            </a:r>
          </a:p>
          <a:p>
            <a:endParaRPr lang="en-US" dirty="0"/>
          </a:p>
        </p:txBody>
      </p:sp>
    </p:spTree>
    <p:extLst>
      <p:ext uri="{BB962C8B-B14F-4D97-AF65-F5344CB8AC3E}">
        <p14:creationId xmlns:p14="http://schemas.microsoft.com/office/powerpoint/2010/main" val="3582790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EXPERIENCE</a:t>
            </a:r>
            <a:endParaRPr lang="en-US" dirty="0"/>
          </a:p>
        </p:txBody>
      </p:sp>
      <p:sp>
        <p:nvSpPr>
          <p:cNvPr id="3" name="Content Placeholder 2"/>
          <p:cNvSpPr>
            <a:spLocks noGrp="1"/>
          </p:cNvSpPr>
          <p:nvPr>
            <p:ph idx="1"/>
          </p:nvPr>
        </p:nvSpPr>
        <p:spPr/>
        <p:txBody>
          <a:bodyPr/>
          <a:lstStyle/>
          <a:p>
            <a:r>
              <a:rPr lang="en-US" b="1" u="sng" dirty="0" smtClean="0"/>
              <a:t>Ellis Island in NY Harbor – welcomed European immigrants; greeted by statue of liberty</a:t>
            </a:r>
          </a:p>
          <a:p>
            <a:r>
              <a:rPr lang="en-US" b="1" u="sng" dirty="0" smtClean="0"/>
              <a:t>Angel Island in San Francisco Bay – welcomed Asian immigrants</a:t>
            </a:r>
          </a:p>
          <a:p>
            <a:r>
              <a:rPr lang="en-US" dirty="0" smtClean="0"/>
              <a:t>Processing center recorded names, country of origin, health exams to prevent anyone with contagious diseases from entering.  </a:t>
            </a:r>
          </a:p>
          <a:p>
            <a:r>
              <a:rPr lang="en-US" dirty="0" smtClean="0"/>
              <a:t>Work – steel mills, sweatshops of garment industry</a:t>
            </a:r>
          </a:p>
          <a:p>
            <a:endParaRPr lang="en-US" dirty="0" smtClean="0"/>
          </a:p>
        </p:txBody>
      </p:sp>
    </p:spTree>
    <p:extLst>
      <p:ext uri="{BB962C8B-B14F-4D97-AF65-F5344CB8AC3E}">
        <p14:creationId xmlns:p14="http://schemas.microsoft.com/office/powerpoint/2010/main" val="209941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NATIVIST</a:t>
            </a:r>
            <a:endParaRPr lang="en-US" dirty="0"/>
          </a:p>
        </p:txBody>
      </p:sp>
      <p:sp>
        <p:nvSpPr>
          <p:cNvPr id="3" name="Content Placeholder 2"/>
          <p:cNvSpPr>
            <a:spLocks noGrp="1"/>
          </p:cNvSpPr>
          <p:nvPr>
            <p:ph idx="1"/>
          </p:nvPr>
        </p:nvSpPr>
        <p:spPr>
          <a:xfrm>
            <a:off x="365761" y="2336873"/>
            <a:ext cx="11495314" cy="4194556"/>
          </a:xfrm>
        </p:spPr>
        <p:txBody>
          <a:bodyPr/>
          <a:lstStyle/>
          <a:p>
            <a:r>
              <a:rPr lang="en-US" b="1" u="sng" dirty="0" smtClean="0"/>
              <a:t>Nativism – belief that those born in his country and are opposed to immigrants</a:t>
            </a:r>
          </a:p>
          <a:p>
            <a:r>
              <a:rPr lang="en-US" dirty="0" smtClean="0"/>
              <a:t>People wanted to limit immigration </a:t>
            </a:r>
          </a:p>
          <a:p>
            <a:pPr lvl="1"/>
            <a:r>
              <a:rPr lang="en-US" dirty="0" smtClean="0"/>
              <a:t>Fear that they would take jobs and lower wages for everyone</a:t>
            </a:r>
          </a:p>
          <a:p>
            <a:pPr lvl="1"/>
            <a:r>
              <a:rPr lang="en-US" dirty="0" smtClean="0"/>
              <a:t>Ethnic, religious, racial,  and cultural differences</a:t>
            </a:r>
          </a:p>
          <a:p>
            <a:pPr lvl="1"/>
            <a:r>
              <a:rPr lang="en-US" dirty="0" smtClean="0"/>
              <a:t>Increase crime, unemployment, and other problems</a:t>
            </a:r>
          </a:p>
          <a:p>
            <a:r>
              <a:rPr lang="en-US" dirty="0" smtClean="0"/>
              <a:t>Lawmakers respond</a:t>
            </a:r>
          </a:p>
          <a:p>
            <a:pPr lvl="1"/>
            <a:r>
              <a:rPr lang="en-US" dirty="0" smtClean="0"/>
              <a:t>Chinese Exclusion Act – prohibit Chinese workers from entering the country for 10 years</a:t>
            </a:r>
          </a:p>
          <a:p>
            <a:pPr lvl="1"/>
            <a:r>
              <a:rPr lang="en-US" dirty="0" smtClean="0"/>
              <a:t>Gentleman’s Agreement – limited number of Japanese Americans immigrants for fair treatment of those that emigrate to America</a:t>
            </a:r>
          </a:p>
          <a:p>
            <a:pPr lvl="1"/>
            <a:r>
              <a:rPr lang="en-US" dirty="0" smtClean="0"/>
              <a:t>Immigration Act of 1917 – literacy test</a:t>
            </a:r>
          </a:p>
        </p:txBody>
      </p:sp>
    </p:spTree>
    <p:extLst>
      <p:ext uri="{BB962C8B-B14F-4D97-AF65-F5344CB8AC3E}">
        <p14:creationId xmlns:p14="http://schemas.microsoft.com/office/powerpoint/2010/main" val="127878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CITIES</a:t>
            </a:r>
            <a:endParaRPr lang="en-US" dirty="0"/>
          </a:p>
        </p:txBody>
      </p:sp>
      <p:sp>
        <p:nvSpPr>
          <p:cNvPr id="3" name="Content Placeholder 2"/>
          <p:cNvSpPr>
            <a:spLocks noGrp="1"/>
          </p:cNvSpPr>
          <p:nvPr>
            <p:ph idx="1"/>
          </p:nvPr>
        </p:nvSpPr>
        <p:spPr>
          <a:xfrm>
            <a:off x="117566" y="2050868"/>
            <a:ext cx="12074433" cy="4650377"/>
          </a:xfrm>
        </p:spPr>
        <p:txBody>
          <a:bodyPr>
            <a:normAutofit fontScale="92500"/>
          </a:bodyPr>
          <a:lstStyle/>
          <a:p>
            <a:r>
              <a:rPr lang="en-US" b="1" u="sng" dirty="0" smtClean="0"/>
              <a:t>By 1910 nearly ½ the population lived in cities</a:t>
            </a:r>
            <a:r>
              <a:rPr lang="en-US" dirty="0" smtClean="0"/>
              <a:t>. America rural to urban</a:t>
            </a:r>
          </a:p>
          <a:p>
            <a:pPr lvl="1"/>
            <a:r>
              <a:rPr lang="en-US" sz="2400" b="1" u="sng" dirty="0" smtClean="0"/>
              <a:t>Immigrants, industrialization, African-Americans move from rural south for jobs</a:t>
            </a:r>
          </a:p>
          <a:p>
            <a:pPr lvl="1"/>
            <a:r>
              <a:rPr lang="en-US" sz="2400" dirty="0" smtClean="0"/>
              <a:t>Expanding railroads contributes to growth of cities</a:t>
            </a:r>
          </a:p>
          <a:p>
            <a:pPr lvl="1"/>
            <a:r>
              <a:rPr lang="en-US" sz="2400" b="1" u="sng" dirty="0" smtClean="0"/>
              <a:t>Growth of cities leads to gap between rich and poor </a:t>
            </a:r>
            <a:r>
              <a:rPr lang="en-US" sz="2400" dirty="0" smtClean="0"/>
              <a:t>– known as the </a:t>
            </a:r>
            <a:r>
              <a:rPr lang="en-US" sz="2400" b="1" u="sng" dirty="0" smtClean="0"/>
              <a:t>Gilded Age</a:t>
            </a:r>
            <a:r>
              <a:rPr lang="en-US" sz="2400" dirty="0" smtClean="0"/>
              <a:t>; </a:t>
            </a:r>
          </a:p>
          <a:p>
            <a:pPr lvl="2"/>
            <a:r>
              <a:rPr lang="en-US" sz="2400" dirty="0" smtClean="0"/>
              <a:t>coined by Mark Twain as “glittering </a:t>
            </a:r>
            <a:r>
              <a:rPr lang="en-US" sz="2400" dirty="0"/>
              <a:t>on the surface but corrupt </a:t>
            </a:r>
            <a:r>
              <a:rPr lang="en-US" sz="2400" dirty="0" smtClean="0"/>
              <a:t>underneath”</a:t>
            </a:r>
          </a:p>
          <a:p>
            <a:r>
              <a:rPr lang="en-US" dirty="0" smtClean="0"/>
              <a:t>Poorest residents live in </a:t>
            </a:r>
            <a:r>
              <a:rPr lang="en-US" b="1" u="sng" dirty="0" smtClean="0"/>
              <a:t>tenements – apartment buildings in the slums of poor rundown neighborhoods; crowded in one room</a:t>
            </a:r>
          </a:p>
          <a:p>
            <a:r>
              <a:rPr lang="en-US" dirty="0" smtClean="0"/>
              <a:t>Middle class grew – doctors, lawyers, ministers, managers; allowed more time to enjoy life, arts, music, literature, sports</a:t>
            </a:r>
          </a:p>
          <a:p>
            <a:pPr lvl="1"/>
            <a:r>
              <a:rPr lang="en-US" sz="2400" dirty="0" smtClean="0"/>
              <a:t>Moved to </a:t>
            </a:r>
            <a:r>
              <a:rPr lang="en-US" sz="2400" b="1" u="sng" dirty="0" smtClean="0"/>
              <a:t>suburbs – residential areas outside the city</a:t>
            </a:r>
            <a:r>
              <a:rPr lang="en-US" sz="2400" dirty="0" smtClean="0"/>
              <a:t>.   </a:t>
            </a:r>
          </a:p>
          <a:p>
            <a:r>
              <a:rPr lang="en-US" sz="2800" dirty="0" smtClean="0"/>
              <a:t>Rich – mansions in cities and estates in the country.  Lived in luxury entertaining guests and enjoying extravagance. </a:t>
            </a:r>
          </a:p>
          <a:p>
            <a:pPr lvl="1"/>
            <a:endParaRPr lang="en-US" dirty="0"/>
          </a:p>
        </p:txBody>
      </p:sp>
    </p:spTree>
    <p:extLst>
      <p:ext uri="{BB962C8B-B14F-4D97-AF65-F5344CB8AC3E}">
        <p14:creationId xmlns:p14="http://schemas.microsoft.com/office/powerpoint/2010/main" val="1064340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CITIES IN CRISIS	</a:t>
            </a:r>
            <a:endParaRPr lang="en-US" dirty="0"/>
          </a:p>
        </p:txBody>
      </p:sp>
      <p:sp>
        <p:nvSpPr>
          <p:cNvPr id="3" name="Content Placeholder 2"/>
          <p:cNvSpPr>
            <a:spLocks noGrp="1"/>
          </p:cNvSpPr>
          <p:nvPr>
            <p:ph idx="1"/>
          </p:nvPr>
        </p:nvSpPr>
        <p:spPr/>
        <p:txBody>
          <a:bodyPr/>
          <a:lstStyle/>
          <a:p>
            <a:r>
              <a:rPr lang="en-US" dirty="0" smtClean="0"/>
              <a:t>Problems increased with rapid growth of cities; overcrowding, health dangers, and crime</a:t>
            </a:r>
          </a:p>
          <a:p>
            <a:pPr lvl="1"/>
            <a:r>
              <a:rPr lang="en-US" dirty="0" smtClean="0"/>
              <a:t>Overcrowding leads to sanitation problems spread of disease</a:t>
            </a:r>
          </a:p>
          <a:p>
            <a:pPr lvl="1"/>
            <a:r>
              <a:rPr lang="en-US" dirty="0" smtClean="0"/>
              <a:t>Crime increased in order to get things they need to survive; people out of work led to gangs growing</a:t>
            </a:r>
          </a:p>
          <a:p>
            <a:r>
              <a:rPr lang="en-US" dirty="0" smtClean="0"/>
              <a:t>Many groups reached out to help the poor improve city life</a:t>
            </a:r>
          </a:p>
          <a:p>
            <a:pPr lvl="1"/>
            <a:r>
              <a:rPr lang="en-US" dirty="0" smtClean="0"/>
              <a:t>Salvation Army – soup kitchens and shelters for homeless</a:t>
            </a:r>
          </a:p>
          <a:p>
            <a:pPr lvl="1"/>
            <a:r>
              <a:rPr lang="en-US" dirty="0" smtClean="0"/>
              <a:t>YMCA and YWCA provide rec centers for children to play</a:t>
            </a:r>
          </a:p>
          <a:p>
            <a:pPr lvl="1"/>
            <a:r>
              <a:rPr lang="en-US" dirty="0" smtClean="0"/>
              <a:t>Hull House – founded by Jane Addams 1889 </a:t>
            </a:r>
            <a:r>
              <a:rPr lang="en-US" b="1" u="sng" dirty="0"/>
              <a:t>settlement house </a:t>
            </a:r>
            <a:r>
              <a:rPr lang="en-US" b="1" u="sng" dirty="0" smtClean="0"/>
              <a:t>- provided medical care, playgrounds, nurseries, libraries and classes</a:t>
            </a:r>
          </a:p>
          <a:p>
            <a:endParaRPr lang="en-US" dirty="0" smtClean="0"/>
          </a:p>
          <a:p>
            <a:pPr lvl="1"/>
            <a:endParaRPr lang="en-US" dirty="0"/>
          </a:p>
        </p:txBody>
      </p:sp>
    </p:spTree>
    <p:extLst>
      <p:ext uri="{BB962C8B-B14F-4D97-AF65-F5344CB8AC3E}">
        <p14:creationId xmlns:p14="http://schemas.microsoft.com/office/powerpoint/2010/main" val="2668503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CITY</a:t>
            </a:r>
            <a:endParaRPr lang="en-US" dirty="0"/>
          </a:p>
        </p:txBody>
      </p:sp>
      <p:sp>
        <p:nvSpPr>
          <p:cNvPr id="3" name="Content Placeholder 2"/>
          <p:cNvSpPr>
            <a:spLocks noGrp="1"/>
          </p:cNvSpPr>
          <p:nvPr>
            <p:ph idx="1"/>
          </p:nvPr>
        </p:nvSpPr>
        <p:spPr>
          <a:xfrm>
            <a:off x="203201" y="2070100"/>
            <a:ext cx="11645900" cy="4483099"/>
          </a:xfrm>
        </p:spPr>
        <p:txBody>
          <a:bodyPr>
            <a:normAutofit lnSpcReduction="10000"/>
          </a:bodyPr>
          <a:lstStyle/>
          <a:p>
            <a:r>
              <a:rPr lang="en-US" dirty="0" smtClean="0"/>
              <a:t>New developments in building, public transportation, public parks</a:t>
            </a:r>
          </a:p>
          <a:p>
            <a:pPr lvl="1"/>
            <a:r>
              <a:rPr lang="en-US" b="1" u="sng" dirty="0" smtClean="0"/>
              <a:t>Skyscraper, taller buildings made using iron and steel frame </a:t>
            </a:r>
          </a:p>
          <a:p>
            <a:pPr lvl="1"/>
            <a:r>
              <a:rPr lang="en-US" dirty="0" smtClean="0"/>
              <a:t>Parks, cable cars, subway, bridges </a:t>
            </a:r>
          </a:p>
          <a:p>
            <a:r>
              <a:rPr lang="en-US" dirty="0" smtClean="0"/>
              <a:t>Education</a:t>
            </a:r>
          </a:p>
          <a:p>
            <a:pPr lvl="1"/>
            <a:r>
              <a:rPr lang="en-US" b="1" u="sng" dirty="0" smtClean="0"/>
              <a:t>Progressive Education – focus on shaping students’ character in addition to academics</a:t>
            </a:r>
          </a:p>
          <a:p>
            <a:pPr lvl="1"/>
            <a:r>
              <a:rPr lang="en-US" dirty="0" smtClean="0"/>
              <a:t>John Dewey – lead advocate for progressive education</a:t>
            </a:r>
          </a:p>
          <a:p>
            <a:pPr lvl="1"/>
            <a:r>
              <a:rPr lang="en-US" dirty="0" smtClean="0"/>
              <a:t>Colleges were established by state land grants and by wealthy people </a:t>
            </a:r>
          </a:p>
          <a:p>
            <a:pPr lvl="2"/>
            <a:r>
              <a:rPr lang="en-US" dirty="0" smtClean="0"/>
              <a:t>African American colleges established: </a:t>
            </a:r>
            <a:r>
              <a:rPr lang="en-US" b="1" u="sng" dirty="0" smtClean="0"/>
              <a:t>Booker T. Washington founded Tuskegee Institute in Alabama to train teachers and provide practical education for African Americans</a:t>
            </a:r>
          </a:p>
          <a:p>
            <a:r>
              <a:rPr lang="en-US" dirty="0" smtClean="0"/>
              <a:t>Libraries</a:t>
            </a:r>
            <a:r>
              <a:rPr lang="en-US" dirty="0"/>
              <a:t> </a:t>
            </a:r>
            <a:r>
              <a:rPr lang="en-US" dirty="0" smtClean="0"/>
              <a:t>and more newspapers/magazines were published </a:t>
            </a:r>
          </a:p>
          <a:p>
            <a:r>
              <a:rPr lang="en-US" dirty="0" smtClean="0"/>
              <a:t>Arts began to develop after Civil War</a:t>
            </a:r>
          </a:p>
          <a:p>
            <a:pPr lvl="1"/>
            <a:r>
              <a:rPr lang="en-US" dirty="0" smtClean="0"/>
              <a:t>Jazz new music developed by African Americans in New Orleans </a:t>
            </a:r>
          </a:p>
          <a:p>
            <a:pPr lvl="1"/>
            <a:r>
              <a:rPr lang="en-US" dirty="0" smtClean="0"/>
              <a:t>Symphony orchestras founded in NY, Boston, Philly</a:t>
            </a:r>
          </a:p>
        </p:txBody>
      </p:sp>
    </p:spTree>
    <p:extLst>
      <p:ext uri="{BB962C8B-B14F-4D97-AF65-F5344CB8AC3E}">
        <p14:creationId xmlns:p14="http://schemas.microsoft.com/office/powerpoint/2010/main" val="305516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Sports and </a:t>
            </a:r>
            <a:r>
              <a:rPr lang="en-US" dirty="0" smtClean="0"/>
              <a:t>Leisure</a:t>
            </a:r>
            <a:endParaRPr lang="en-US" dirty="0"/>
          </a:p>
        </p:txBody>
      </p:sp>
      <p:sp>
        <p:nvSpPr>
          <p:cNvPr id="3" name="Content Placeholder 2"/>
          <p:cNvSpPr>
            <a:spLocks noGrp="1"/>
          </p:cNvSpPr>
          <p:nvPr>
            <p:ph idx="1"/>
          </p:nvPr>
        </p:nvSpPr>
        <p:spPr>
          <a:xfrm>
            <a:off x="680321" y="2336873"/>
            <a:ext cx="11168779" cy="3599316"/>
          </a:xfrm>
        </p:spPr>
        <p:txBody>
          <a:bodyPr/>
          <a:lstStyle/>
          <a:p>
            <a:r>
              <a:rPr lang="en-US" dirty="0" smtClean="0"/>
              <a:t>Baseball </a:t>
            </a:r>
            <a:r>
              <a:rPr lang="en-US" dirty="0"/>
              <a:t>– 1900 American and National leagues form, World Series by 1903 (most popular</a:t>
            </a:r>
            <a:r>
              <a:rPr lang="en-US" dirty="0" smtClean="0"/>
              <a:t>)</a:t>
            </a:r>
          </a:p>
          <a:p>
            <a:r>
              <a:rPr lang="en-US" dirty="0" smtClean="0"/>
              <a:t>Football by 1895 popular</a:t>
            </a:r>
          </a:p>
          <a:p>
            <a:r>
              <a:rPr lang="en-US" dirty="0" smtClean="0"/>
              <a:t>Basketball – American made sport, Dr. James </a:t>
            </a:r>
            <a:r>
              <a:rPr lang="en-US" dirty="0" err="1" smtClean="0"/>
              <a:t>Waismith</a:t>
            </a:r>
            <a:endParaRPr lang="en-US" dirty="0" smtClean="0"/>
          </a:p>
          <a:p>
            <a:r>
              <a:rPr lang="en-US" dirty="0" smtClean="0"/>
              <a:t>Golf, Tennis, Bicycling </a:t>
            </a:r>
          </a:p>
          <a:p>
            <a:endParaRPr lang="en-US" dirty="0"/>
          </a:p>
          <a:p>
            <a:r>
              <a:rPr lang="en-US" dirty="0" smtClean="0"/>
              <a:t>Theaters (drama, singing, comedy, magic) and movies became popular; circus attracts crowds 1910 had 80 traveling circuses</a:t>
            </a:r>
            <a:endParaRPr lang="en-US" dirty="0"/>
          </a:p>
          <a:p>
            <a:endParaRPr lang="en-US" dirty="0"/>
          </a:p>
        </p:txBody>
      </p:sp>
    </p:spTree>
    <p:extLst>
      <p:ext uri="{BB962C8B-B14F-4D97-AF65-F5344CB8AC3E}">
        <p14:creationId xmlns:p14="http://schemas.microsoft.com/office/powerpoint/2010/main" val="2582785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AND BIG BUSINESS</a:t>
            </a:r>
            <a:endParaRPr lang="en-US" dirty="0"/>
          </a:p>
        </p:txBody>
      </p:sp>
      <p:sp>
        <p:nvSpPr>
          <p:cNvPr id="3" name="Content Placeholder 2"/>
          <p:cNvSpPr>
            <a:spLocks noGrp="1"/>
          </p:cNvSpPr>
          <p:nvPr>
            <p:ph idx="1"/>
          </p:nvPr>
        </p:nvSpPr>
        <p:spPr>
          <a:xfrm>
            <a:off x="680321" y="2336873"/>
            <a:ext cx="11143379" cy="3599316"/>
          </a:xfrm>
        </p:spPr>
        <p:txBody>
          <a:bodyPr/>
          <a:lstStyle/>
          <a:p>
            <a:r>
              <a:rPr lang="en-US" b="1" u="sng" dirty="0" smtClean="0"/>
              <a:t>Political machines – powerful organizations that controlled local gov’t in many cities </a:t>
            </a:r>
          </a:p>
          <a:p>
            <a:r>
              <a:rPr lang="en-US" b="1" u="sng" dirty="0" smtClean="0"/>
              <a:t>Oligopoly – market structure which few companies control prices</a:t>
            </a:r>
          </a:p>
          <a:p>
            <a:r>
              <a:rPr lang="en-US" b="1" u="sng" dirty="0" smtClean="0"/>
              <a:t>Trusts – large combinations of companies (many believe they had too much control over the economy) </a:t>
            </a:r>
          </a:p>
          <a:p>
            <a:pPr lvl="1"/>
            <a:r>
              <a:rPr lang="en-US" dirty="0" smtClean="0"/>
              <a:t>Laws are passed in order to regulate big businesses</a:t>
            </a:r>
          </a:p>
          <a:p>
            <a:pPr lvl="1"/>
            <a:r>
              <a:rPr lang="en-US" dirty="0" smtClean="0"/>
              <a:t>Sherman Antitrust Act – passed 1890 to regulate monopolies.  Unsuccessful and primarily curbed union strikes. </a:t>
            </a:r>
          </a:p>
          <a:p>
            <a:pPr lvl="1"/>
            <a:r>
              <a:rPr lang="en-US" dirty="0" smtClean="0"/>
              <a:t>Interstate Commerce Commission – required railroads to charge reasonable prices</a:t>
            </a:r>
          </a:p>
          <a:p>
            <a:pPr lvl="1"/>
            <a:endParaRPr lang="en-US" dirty="0"/>
          </a:p>
        </p:txBody>
      </p:sp>
    </p:spTree>
    <p:extLst>
      <p:ext uri="{BB962C8B-B14F-4D97-AF65-F5344CB8AC3E}">
        <p14:creationId xmlns:p14="http://schemas.microsoft.com/office/powerpoint/2010/main" val="192418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4933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REFORMERS</a:t>
            </a:r>
            <a:endParaRPr lang="en-US" dirty="0"/>
          </a:p>
        </p:txBody>
      </p:sp>
      <p:sp>
        <p:nvSpPr>
          <p:cNvPr id="3" name="Content Placeholder 2"/>
          <p:cNvSpPr>
            <a:spLocks noGrp="1"/>
          </p:cNvSpPr>
          <p:nvPr>
            <p:ph idx="1"/>
          </p:nvPr>
        </p:nvSpPr>
        <p:spPr>
          <a:xfrm>
            <a:off x="381001" y="2336873"/>
            <a:ext cx="11544300" cy="3599316"/>
          </a:xfrm>
        </p:spPr>
        <p:txBody>
          <a:bodyPr/>
          <a:lstStyle/>
          <a:p>
            <a:r>
              <a:rPr lang="en-US" b="1" u="sng" dirty="0" smtClean="0"/>
              <a:t>Progressivism – felt that that government should regulate business and believed that society had an obligation to protect and help all Its members</a:t>
            </a:r>
          </a:p>
          <a:p>
            <a:r>
              <a:rPr lang="en-US" b="1" u="sng" dirty="0" smtClean="0"/>
              <a:t>Muckrakers – journalists that exposed corruption and injustice</a:t>
            </a:r>
          </a:p>
          <a:p>
            <a:pPr lvl="1"/>
            <a:r>
              <a:rPr lang="en-US" dirty="0" smtClean="0"/>
              <a:t>Ida Tarbell – oil trust</a:t>
            </a:r>
          </a:p>
          <a:p>
            <a:pPr lvl="1"/>
            <a:r>
              <a:rPr lang="en-US" dirty="0" smtClean="0"/>
              <a:t>Lincoln Steffens – exposed political machines </a:t>
            </a:r>
          </a:p>
          <a:p>
            <a:pPr lvl="1"/>
            <a:r>
              <a:rPr lang="en-US" b="1" u="sng" dirty="0" smtClean="0"/>
              <a:t>Upton Sinclair – </a:t>
            </a:r>
            <a:r>
              <a:rPr lang="en-US" b="1" i="1" u="sng" dirty="0" smtClean="0"/>
              <a:t>The Jungle </a:t>
            </a:r>
            <a:r>
              <a:rPr lang="en-US" b="1" u="sng" dirty="0" smtClean="0"/>
              <a:t>described the meat packing industry </a:t>
            </a:r>
          </a:p>
          <a:p>
            <a:pPr lvl="2"/>
            <a:r>
              <a:rPr lang="en-US" b="1" u="sng" dirty="0" smtClean="0"/>
              <a:t>Led to Congress passing Meat Inspection Act, Pure food and Drug Act – labeling foods and medicines </a:t>
            </a:r>
          </a:p>
          <a:p>
            <a:r>
              <a:rPr lang="en-US" b="1" u="sng" dirty="0" smtClean="0"/>
              <a:t>17</a:t>
            </a:r>
            <a:r>
              <a:rPr lang="en-US" b="1" u="sng" baseline="30000" dirty="0" smtClean="0"/>
              <a:t>th</a:t>
            </a:r>
            <a:r>
              <a:rPr lang="en-US" b="1" u="sng" dirty="0" smtClean="0"/>
              <a:t> amendment – passed to allow voters to vote directly for senators</a:t>
            </a:r>
            <a:endParaRPr lang="en-US" b="1" u="sng" dirty="0"/>
          </a:p>
        </p:txBody>
      </p:sp>
    </p:spTree>
    <p:extLst>
      <p:ext uri="{BB962C8B-B14F-4D97-AF65-F5344CB8AC3E}">
        <p14:creationId xmlns:p14="http://schemas.microsoft.com/office/powerpoint/2010/main" val="267577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ALCOHOL AND WOMEN</a:t>
            </a:r>
            <a:endParaRPr lang="en-US" dirty="0"/>
          </a:p>
        </p:txBody>
      </p:sp>
      <p:sp>
        <p:nvSpPr>
          <p:cNvPr id="3" name="Content Placeholder 2"/>
          <p:cNvSpPr>
            <a:spLocks noGrp="1"/>
          </p:cNvSpPr>
          <p:nvPr>
            <p:ph idx="1"/>
          </p:nvPr>
        </p:nvSpPr>
        <p:spPr>
          <a:xfrm>
            <a:off x="177800" y="1968500"/>
            <a:ext cx="11823699" cy="4724400"/>
          </a:xfrm>
        </p:spPr>
        <p:txBody>
          <a:bodyPr>
            <a:normAutofit fontScale="92500" lnSpcReduction="10000"/>
          </a:bodyPr>
          <a:lstStyle/>
          <a:p>
            <a:r>
              <a:rPr lang="en-US" dirty="0" smtClean="0"/>
              <a:t>Temperance Movement – blamed social problems on alcohol consumption, </a:t>
            </a:r>
            <a:br>
              <a:rPr lang="en-US" dirty="0" smtClean="0"/>
            </a:br>
            <a:r>
              <a:rPr lang="en-US" dirty="0" smtClean="0"/>
              <a:t>	temperance – avoidance of alcohol</a:t>
            </a:r>
          </a:p>
          <a:p>
            <a:r>
              <a:rPr lang="en-US" dirty="0" smtClean="0"/>
              <a:t>Woman’s Christian Temperance Union (WCTU) fought for adoption of laws restricting the sale of alcohol.  </a:t>
            </a:r>
          </a:p>
          <a:p>
            <a:r>
              <a:rPr lang="en-US" dirty="0" smtClean="0"/>
              <a:t>18</a:t>
            </a:r>
            <a:r>
              <a:rPr lang="en-US" baseline="30000" dirty="0" smtClean="0"/>
              <a:t>th</a:t>
            </a:r>
            <a:r>
              <a:rPr lang="en-US" dirty="0" smtClean="0"/>
              <a:t> Amendment banned the production, sale, and transportation of alcoholic beverages</a:t>
            </a:r>
          </a:p>
          <a:p>
            <a:r>
              <a:rPr lang="en-US" dirty="0" smtClean="0"/>
              <a:t>Seneca Falls – New York, 1848 first public meeting about women’s rights</a:t>
            </a:r>
          </a:p>
          <a:p>
            <a:r>
              <a:rPr lang="en-US" dirty="0" smtClean="0"/>
              <a:t>Suffragists – people fought for right for women to vote</a:t>
            </a:r>
          </a:p>
          <a:p>
            <a:pPr lvl="1"/>
            <a:r>
              <a:rPr lang="en-US" dirty="0" smtClean="0"/>
              <a:t>Elizabeth Cady Stanton, Susan B. Anthony formed National Woman Suffrage Association </a:t>
            </a:r>
          </a:p>
          <a:p>
            <a:r>
              <a:rPr lang="en-US" dirty="0" smtClean="0"/>
              <a:t>Alice Paul led protests for women suffrage in front of the White House </a:t>
            </a:r>
          </a:p>
          <a:p>
            <a:pPr lvl="1"/>
            <a:r>
              <a:rPr lang="en-US" dirty="0" smtClean="0"/>
              <a:t>Helped public opinion support suffrage</a:t>
            </a:r>
          </a:p>
          <a:p>
            <a:pPr lvl="1"/>
            <a:r>
              <a:rPr lang="en-US" dirty="0" smtClean="0"/>
              <a:t>President Wilson supports suffrage </a:t>
            </a:r>
          </a:p>
          <a:p>
            <a:pPr lvl="1"/>
            <a:r>
              <a:rPr lang="en-US" dirty="0" smtClean="0"/>
              <a:t>1919 Senate passed 19</a:t>
            </a:r>
            <a:r>
              <a:rPr lang="en-US" baseline="30000" dirty="0" smtClean="0"/>
              <a:t>th</a:t>
            </a:r>
            <a:r>
              <a:rPr lang="en-US" dirty="0" smtClean="0"/>
              <a:t> Amendment ratified in 1920 giving women the right to vote</a:t>
            </a:r>
          </a:p>
          <a:p>
            <a:r>
              <a:rPr lang="en-US" dirty="0" smtClean="0"/>
              <a:t>Children’s welfare </a:t>
            </a:r>
          </a:p>
          <a:p>
            <a:pPr marL="0" indent="0">
              <a:buNone/>
            </a:pPr>
            <a:endParaRPr lang="en-US" dirty="0" smtClean="0"/>
          </a:p>
        </p:txBody>
      </p:sp>
    </p:spTree>
    <p:extLst>
      <p:ext uri="{BB962C8B-B14F-4D97-AF65-F5344CB8AC3E}">
        <p14:creationId xmlns:p14="http://schemas.microsoft.com/office/powerpoint/2010/main" val="183048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TECHNOLOGY</a:t>
            </a:r>
            <a:endParaRPr lang="en-US" dirty="0"/>
          </a:p>
        </p:txBody>
      </p:sp>
      <p:sp>
        <p:nvSpPr>
          <p:cNvPr id="3" name="Content Placeholder 2"/>
          <p:cNvSpPr>
            <a:spLocks noGrp="1"/>
          </p:cNvSpPr>
          <p:nvPr>
            <p:ph idx="1"/>
          </p:nvPr>
        </p:nvSpPr>
        <p:spPr/>
        <p:txBody>
          <a:bodyPr/>
          <a:lstStyle/>
          <a:p>
            <a:r>
              <a:rPr lang="en-US" dirty="0" smtClean="0"/>
              <a:t>RAILROADS</a:t>
            </a:r>
          </a:p>
          <a:p>
            <a:r>
              <a:rPr lang="en-US" dirty="0" smtClean="0"/>
              <a:t>COMMUNICATION</a:t>
            </a:r>
          </a:p>
          <a:p>
            <a:r>
              <a:rPr lang="en-US" dirty="0" smtClean="0"/>
              <a:t>NEW PATENTS – typewriter, adding machine, vacuum cleaner</a:t>
            </a:r>
          </a:p>
          <a:p>
            <a:r>
              <a:rPr lang="en-US" dirty="0" smtClean="0"/>
              <a:t>EDISON – </a:t>
            </a:r>
          </a:p>
          <a:p>
            <a:r>
              <a:rPr lang="en-US" dirty="0" smtClean="0"/>
              <a:t>ELECTRICITY – </a:t>
            </a:r>
          </a:p>
          <a:p>
            <a:pPr marL="0" indent="0">
              <a:buNone/>
            </a:pPr>
            <a:endParaRPr lang="en-US" dirty="0"/>
          </a:p>
        </p:txBody>
      </p:sp>
    </p:spTree>
    <p:extLst>
      <p:ext uri="{BB962C8B-B14F-4D97-AF65-F5344CB8AC3E}">
        <p14:creationId xmlns:p14="http://schemas.microsoft.com/office/powerpoint/2010/main" val="139862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FORD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4437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673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113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CONDITIONS</a:t>
            </a:r>
            <a:endParaRPr lang="en-US" dirty="0"/>
          </a:p>
        </p:txBody>
      </p:sp>
      <p:sp>
        <p:nvSpPr>
          <p:cNvPr id="3" name="Content Placeholder 2"/>
          <p:cNvSpPr>
            <a:spLocks noGrp="1"/>
          </p:cNvSpPr>
          <p:nvPr>
            <p:ph idx="1"/>
          </p:nvPr>
        </p:nvSpPr>
        <p:spPr>
          <a:xfrm>
            <a:off x="182880" y="2103120"/>
            <a:ext cx="12009120" cy="4454433"/>
          </a:xfrm>
        </p:spPr>
        <p:txBody>
          <a:bodyPr>
            <a:normAutofit/>
          </a:bodyPr>
          <a:lstStyle/>
          <a:p>
            <a:r>
              <a:rPr lang="en-US" dirty="0" smtClean="0"/>
              <a:t>MASS PRODUCTION increased industrial growth raising America’s standard of living</a:t>
            </a:r>
          </a:p>
          <a:p>
            <a:r>
              <a:rPr lang="en-US" dirty="0" smtClean="0"/>
              <a:t>Factories became less personal and larger</a:t>
            </a:r>
          </a:p>
          <a:p>
            <a:r>
              <a:rPr lang="en-US" b="1" u="sng" dirty="0" smtClean="0"/>
              <a:t>Industrial laborers worked 10-12 hour days, six days/week </a:t>
            </a:r>
          </a:p>
          <a:p>
            <a:pPr lvl="1"/>
            <a:r>
              <a:rPr lang="en-US" b="1" u="sng" dirty="0" smtClean="0"/>
              <a:t>  </a:t>
            </a:r>
            <a:r>
              <a:rPr lang="en-US" sz="2400" b="1" u="sng" dirty="0" smtClean="0"/>
              <a:t>many laid off when business was slow or replaced by immigrant workers</a:t>
            </a:r>
          </a:p>
          <a:p>
            <a:r>
              <a:rPr lang="en-US" b="1" u="sng" dirty="0"/>
              <a:t>Factories and Mines were unhealthy, unsafe, and noisy</a:t>
            </a:r>
          </a:p>
          <a:p>
            <a:pPr lvl="1"/>
            <a:r>
              <a:rPr lang="en-US" sz="2400" b="1" u="sng" dirty="0" smtClean="0"/>
              <a:t>Sweatshops</a:t>
            </a:r>
            <a:r>
              <a:rPr lang="en-US" sz="2400" dirty="0"/>
              <a:t>: workshops in </a:t>
            </a:r>
            <a:r>
              <a:rPr lang="en-US" sz="2400" b="1" u="sng" dirty="0"/>
              <a:t>tenements rather than in factories, workers had little choice but to put up with the conditions</a:t>
            </a:r>
            <a:r>
              <a:rPr lang="en-US" sz="2400" dirty="0"/>
              <a:t>. Sweatshop employment, which was tedious and required few skills, was often the only avenue open to women and children</a:t>
            </a:r>
            <a:endParaRPr lang="en-US" sz="2400" dirty="0" smtClean="0"/>
          </a:p>
          <a:p>
            <a:pPr lvl="1"/>
            <a:r>
              <a:rPr lang="en-US" sz="2400" b="1" u="sng" dirty="0" smtClean="0"/>
              <a:t>Coal miners die from dust and gas effects</a:t>
            </a:r>
          </a:p>
          <a:p>
            <a:pPr lvl="1"/>
            <a:r>
              <a:rPr lang="en-US" sz="2400" b="1" u="sng" dirty="0" smtClean="0"/>
              <a:t>Wages weren’t regulated; women, children, immigrants paid less</a:t>
            </a:r>
            <a:endParaRPr lang="en-US" sz="2400" b="1" u="sng" dirty="0"/>
          </a:p>
        </p:txBody>
      </p:sp>
    </p:spTree>
    <p:extLst>
      <p:ext uri="{BB962C8B-B14F-4D97-AF65-F5344CB8AC3E}">
        <p14:creationId xmlns:p14="http://schemas.microsoft.com/office/powerpoint/2010/main" val="304678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UNIONS FORM</a:t>
            </a:r>
            <a:endParaRPr lang="en-US" dirty="0"/>
          </a:p>
        </p:txBody>
      </p:sp>
      <p:sp>
        <p:nvSpPr>
          <p:cNvPr id="3" name="Content Placeholder 2"/>
          <p:cNvSpPr>
            <a:spLocks noGrp="1"/>
          </p:cNvSpPr>
          <p:nvPr>
            <p:ph idx="1"/>
          </p:nvPr>
        </p:nvSpPr>
        <p:spPr>
          <a:xfrm>
            <a:off x="287386" y="1946366"/>
            <a:ext cx="11443063" cy="3989823"/>
          </a:xfrm>
        </p:spPr>
        <p:txBody>
          <a:bodyPr/>
          <a:lstStyle/>
          <a:p>
            <a:r>
              <a:rPr lang="en-US" b="1" u="sng" dirty="0" smtClean="0"/>
              <a:t>LABOR UNIONS are groups of dissatisfied workers who demanded better pay and safer working conditions </a:t>
            </a:r>
          </a:p>
          <a:p>
            <a:r>
              <a:rPr lang="en-US" b="1" u="sng" dirty="0" smtClean="0"/>
              <a:t>KNIGHTS OF LABOR </a:t>
            </a:r>
            <a:r>
              <a:rPr lang="en-US" dirty="0" smtClean="0"/>
              <a:t>– secret society founded 1869.  </a:t>
            </a:r>
            <a:r>
              <a:rPr lang="en-US" b="1" u="sng" dirty="0" smtClean="0"/>
              <a:t>Women, African Americans, immigrants, unskilled laborers</a:t>
            </a:r>
            <a:r>
              <a:rPr lang="en-US" dirty="0" smtClean="0"/>
              <a:t> – strikes turned public opinion against and disbanded in 1890s</a:t>
            </a:r>
          </a:p>
          <a:p>
            <a:r>
              <a:rPr lang="en-US" dirty="0" smtClean="0"/>
              <a:t>AMERICAN FEDERATION OF LABOR – represented skilled workers in many fields.  Pushed for higher wages, shorter hours, better conditions, and </a:t>
            </a:r>
            <a:r>
              <a:rPr lang="en-US" b="1" u="sng" dirty="0" smtClean="0"/>
              <a:t>collective bargaining</a:t>
            </a:r>
          </a:p>
          <a:p>
            <a:pPr lvl="1"/>
            <a:r>
              <a:rPr lang="en-US" b="1" u="sng" dirty="0" smtClean="0"/>
              <a:t>Where unions represent workers when bargaining with management for changes</a:t>
            </a:r>
            <a:endParaRPr lang="en-US" b="1" u="sng" dirty="0"/>
          </a:p>
        </p:txBody>
      </p:sp>
    </p:spTree>
    <p:extLst>
      <p:ext uri="{BB962C8B-B14F-4D97-AF65-F5344CB8AC3E}">
        <p14:creationId xmlns:p14="http://schemas.microsoft.com/office/powerpoint/2010/main" val="187648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UNION ACTS</a:t>
            </a:r>
            <a:endParaRPr lang="en-US" dirty="0"/>
          </a:p>
        </p:txBody>
      </p:sp>
      <p:sp>
        <p:nvSpPr>
          <p:cNvPr id="3" name="Content Placeholder 2"/>
          <p:cNvSpPr>
            <a:spLocks noGrp="1"/>
          </p:cNvSpPr>
          <p:nvPr>
            <p:ph idx="1"/>
          </p:nvPr>
        </p:nvSpPr>
        <p:spPr>
          <a:xfrm>
            <a:off x="169817" y="1959427"/>
            <a:ext cx="11821886" cy="4859384"/>
          </a:xfrm>
        </p:spPr>
        <p:txBody>
          <a:bodyPr>
            <a:normAutofit lnSpcReduction="10000"/>
          </a:bodyPr>
          <a:lstStyle/>
          <a:p>
            <a:r>
              <a:rPr lang="en-US" b="1" u="sng" dirty="0" smtClean="0"/>
              <a:t>STRIKES – the refusal of workers to </a:t>
            </a:r>
            <a:r>
              <a:rPr lang="en-US" b="1" u="sng" dirty="0" err="1" smtClean="0"/>
              <a:t>erform</a:t>
            </a:r>
            <a:r>
              <a:rPr lang="en-US" b="1" u="sng" dirty="0" smtClean="0"/>
              <a:t> their jobs until employers meet their demands</a:t>
            </a:r>
          </a:p>
          <a:p>
            <a:r>
              <a:rPr lang="en-US" b="1" u="sng" dirty="0" smtClean="0"/>
              <a:t>Haymarket Riot </a:t>
            </a:r>
            <a:r>
              <a:rPr lang="en-US" dirty="0" smtClean="0"/>
              <a:t>– erupts between protesters and police in Chicago after resulting in decline of Knights of Labor </a:t>
            </a:r>
          </a:p>
          <a:p>
            <a:r>
              <a:rPr lang="en-US" b="1" u="sng" dirty="0" smtClean="0"/>
              <a:t>Homestead Strike </a:t>
            </a:r>
            <a:r>
              <a:rPr lang="en-US" dirty="0" smtClean="0"/>
              <a:t>– Carnegie Steel Company (PA) protested plan to buy new machinery and cut jobs.  Company locked workers out and hired Scabs or strike breakers to perform their jobs.  Resulted in fight leaving workers and Pinkerton guards dead.  </a:t>
            </a:r>
            <a:r>
              <a:rPr lang="en-US" b="1" u="sng" dirty="0" smtClean="0"/>
              <a:t>STEEL</a:t>
            </a:r>
            <a:endParaRPr lang="en-US" dirty="0" smtClean="0"/>
          </a:p>
          <a:p>
            <a:r>
              <a:rPr lang="en-US" b="1" u="sng" dirty="0" smtClean="0"/>
              <a:t>Pullman Strike </a:t>
            </a:r>
            <a:r>
              <a:rPr lang="en-US" dirty="0" smtClean="0"/>
              <a:t>– company laid off half of workers and cut pay for others.  Stopped traffic on many railroads until federal courts ordered workers to return to their jobs. </a:t>
            </a:r>
            <a:r>
              <a:rPr lang="en-US" b="1" u="sng" dirty="0" smtClean="0"/>
              <a:t>RAILROADS</a:t>
            </a:r>
            <a:endParaRPr lang="en-US" dirty="0" smtClean="0"/>
          </a:p>
          <a:p>
            <a:r>
              <a:rPr lang="en-US" b="1" u="sng" dirty="0" smtClean="0"/>
              <a:t>Anthracite Coal Strike </a:t>
            </a:r>
            <a:r>
              <a:rPr lang="en-US" dirty="0" smtClean="0"/>
              <a:t>– better pay and 8 </a:t>
            </a:r>
            <a:r>
              <a:rPr lang="en-US" dirty="0" err="1" smtClean="0"/>
              <a:t>hr</a:t>
            </a:r>
            <a:r>
              <a:rPr lang="en-US" dirty="0" smtClean="0"/>
              <a:t> work days, union recognition; coal was needed for heating (</a:t>
            </a:r>
            <a:r>
              <a:rPr lang="en-US" b="1" u="sng" dirty="0" smtClean="0"/>
              <a:t>in PA</a:t>
            </a:r>
            <a:r>
              <a:rPr lang="en-US" dirty="0" smtClean="0"/>
              <a:t>) </a:t>
            </a:r>
            <a:r>
              <a:rPr lang="en-US" b="1" u="sng" dirty="0" smtClean="0"/>
              <a:t>President Roosevelt intervened. First time federal gov’t forced company to negotiate. </a:t>
            </a:r>
            <a:endParaRPr lang="en-US" b="1" u="sng" dirty="0"/>
          </a:p>
          <a:p>
            <a:endParaRPr lang="en-US" u="sng" dirty="0"/>
          </a:p>
        </p:txBody>
      </p:sp>
    </p:spTree>
    <p:extLst>
      <p:ext uri="{BB962C8B-B14F-4D97-AF65-F5344CB8AC3E}">
        <p14:creationId xmlns:p14="http://schemas.microsoft.com/office/powerpoint/2010/main" val="67663362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5102</TotalTime>
  <Words>1248</Words>
  <Application>Microsoft Office PowerPoint</Application>
  <PresentationFormat>Widescreen</PresentationFormat>
  <Paragraphs>122</Paragraphs>
  <Slides>21</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PowerPoint Presentation</vt:lpstr>
      <vt:lpstr>RAILROADS</vt:lpstr>
      <vt:lpstr>NEW TECHNOLOGY</vt:lpstr>
      <vt:lpstr>HENRY FORD</vt:lpstr>
      <vt:lpstr>OIL</vt:lpstr>
      <vt:lpstr>STEEL</vt:lpstr>
      <vt:lpstr>WORKING CONDITIONS</vt:lpstr>
      <vt:lpstr>LABOR UNIONS FORM</vt:lpstr>
      <vt:lpstr>THE UNION ACTS</vt:lpstr>
      <vt:lpstr>PowerPoint Presentation</vt:lpstr>
      <vt:lpstr>https://youtu.be/AxZoAI67lgI </vt:lpstr>
      <vt:lpstr>Immigration</vt:lpstr>
      <vt:lpstr>IMMIGRANT EXPERIENCE</vt:lpstr>
      <vt:lpstr>NATIVIST</vt:lpstr>
      <vt:lpstr>GROWTH OF CITIES</vt:lpstr>
      <vt:lpstr>CITIES IN CRISIS </vt:lpstr>
      <vt:lpstr>THE CHANGING CITY</vt:lpstr>
      <vt:lpstr>Sports and Leisure</vt:lpstr>
      <vt:lpstr>GOVERNMENT AND BIG BUSINESS</vt:lpstr>
      <vt:lpstr>REFORMERS</vt:lpstr>
      <vt:lpstr>ALCOHOL AND WOMEN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Orlando, Amanda K.</dc:creator>
  <cp:lastModifiedBy>Orlando, Amanda K.</cp:lastModifiedBy>
  <cp:revision>51</cp:revision>
  <dcterms:created xsi:type="dcterms:W3CDTF">2019-03-05T03:13:42Z</dcterms:created>
  <dcterms:modified xsi:type="dcterms:W3CDTF">2019-03-08T16:15:51Z</dcterms:modified>
</cp:coreProperties>
</file>