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9" r:id="rId13"/>
    <p:sldId id="270" r:id="rId14"/>
    <p:sldId id="271" r:id="rId15"/>
    <p:sldId id="272" r:id="rId16"/>
    <p:sldId id="27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4/22/2019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4/22/2019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4/22/2019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4/22/2019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4/22/2019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4/22/2019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4/22/2019</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Civil Rights Era</a:t>
            </a:r>
            <a:endParaRPr lang="en-US" dirty="0"/>
          </a:p>
        </p:txBody>
      </p:sp>
      <p:sp>
        <p:nvSpPr>
          <p:cNvPr id="3" name="Subtitle 2"/>
          <p:cNvSpPr>
            <a:spLocks noGrp="1"/>
          </p:cNvSpPr>
          <p:nvPr>
            <p:ph type="subTitle" idx="1"/>
          </p:nvPr>
        </p:nvSpPr>
        <p:spPr/>
        <p:txBody>
          <a:bodyPr/>
          <a:lstStyle/>
          <a:p>
            <a:r>
              <a:rPr lang="en-US" dirty="0" smtClean="0"/>
              <a:t>Unit 11: Turning Points</a:t>
            </a:r>
            <a:endParaRPr lang="en-US" dirty="0"/>
          </a:p>
        </p:txBody>
      </p:sp>
    </p:spTree>
    <p:extLst>
      <p:ext uri="{BB962C8B-B14F-4D97-AF65-F5344CB8AC3E}">
        <p14:creationId xmlns:p14="http://schemas.microsoft.com/office/powerpoint/2010/main" val="2215633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188720" y="2052116"/>
            <a:ext cx="5308614" cy="3997828"/>
          </a:xfrm>
        </p:spPr>
        <p:txBody>
          <a:bodyPr/>
          <a:lstStyle/>
          <a:p>
            <a:r>
              <a:rPr lang="en-US" dirty="0" smtClean="0"/>
              <a:t>Freedom Summer</a:t>
            </a:r>
          </a:p>
          <a:p>
            <a:endParaRPr lang="en-US" dirty="0"/>
          </a:p>
          <a:p>
            <a:r>
              <a:rPr lang="en-US" dirty="0" smtClean="0"/>
              <a:t>Summer of 1964 where thousands of civil rights workers spread throughout the South to help register African Americans to vote.</a:t>
            </a:r>
            <a:endParaRPr lang="en-US" dirty="0"/>
          </a:p>
        </p:txBody>
      </p:sp>
      <p:pic>
        <p:nvPicPr>
          <p:cNvPr id="6" name="Picture 5"/>
          <p:cNvPicPr>
            <a:picLocks noChangeAspect="1"/>
          </p:cNvPicPr>
          <p:nvPr/>
        </p:nvPicPr>
        <p:blipFill>
          <a:blip r:embed="rId2"/>
          <a:stretch>
            <a:fillRect/>
          </a:stretch>
        </p:blipFill>
        <p:spPr>
          <a:xfrm>
            <a:off x="6497334" y="2496251"/>
            <a:ext cx="4556461" cy="2794206"/>
          </a:xfrm>
          <a:prstGeom prst="rect">
            <a:avLst/>
          </a:prstGeom>
        </p:spPr>
      </p:pic>
    </p:spTree>
    <p:extLst>
      <p:ext uri="{BB962C8B-B14F-4D97-AF65-F5344CB8AC3E}">
        <p14:creationId xmlns:p14="http://schemas.microsoft.com/office/powerpoint/2010/main" val="154936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240971" y="2052116"/>
            <a:ext cx="5256363" cy="3997828"/>
          </a:xfrm>
        </p:spPr>
        <p:txBody>
          <a:bodyPr/>
          <a:lstStyle/>
          <a:p>
            <a:r>
              <a:rPr lang="en-US" dirty="0" smtClean="0"/>
              <a:t>Black Panther Party</a:t>
            </a:r>
          </a:p>
          <a:p>
            <a:endParaRPr lang="en-US" dirty="0"/>
          </a:p>
          <a:p>
            <a:r>
              <a:rPr lang="en-US" dirty="0" smtClean="0"/>
              <a:t>Young radical African Americans who were frustrated with urban poverty and unemployment and led armed clashes with urban police</a:t>
            </a:r>
            <a:endParaRPr lang="en-US" dirty="0"/>
          </a:p>
        </p:txBody>
      </p:sp>
      <p:pic>
        <p:nvPicPr>
          <p:cNvPr id="6" name="Picture 5"/>
          <p:cNvPicPr>
            <a:picLocks noChangeAspect="1"/>
          </p:cNvPicPr>
          <p:nvPr/>
        </p:nvPicPr>
        <p:blipFill>
          <a:blip r:embed="rId2"/>
          <a:stretch>
            <a:fillRect/>
          </a:stretch>
        </p:blipFill>
        <p:spPr>
          <a:xfrm>
            <a:off x="6666636" y="2450827"/>
            <a:ext cx="5000788" cy="2800441"/>
          </a:xfrm>
          <a:prstGeom prst="rect">
            <a:avLst/>
          </a:prstGeom>
        </p:spPr>
      </p:pic>
    </p:spTree>
    <p:extLst>
      <p:ext uri="{BB962C8B-B14F-4D97-AF65-F5344CB8AC3E}">
        <p14:creationId xmlns:p14="http://schemas.microsoft.com/office/powerpoint/2010/main" val="2335790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254034" y="2052116"/>
            <a:ext cx="5243300" cy="3997828"/>
          </a:xfrm>
        </p:spPr>
        <p:txBody>
          <a:bodyPr>
            <a:normAutofit/>
          </a:bodyPr>
          <a:lstStyle/>
          <a:p>
            <a:endParaRPr lang="en-US" dirty="0" smtClean="0"/>
          </a:p>
          <a:p>
            <a:r>
              <a:rPr lang="en-US" dirty="0" smtClean="0"/>
              <a:t>Southern Christian Leadership Conference (SCLC)</a:t>
            </a:r>
          </a:p>
          <a:p>
            <a:endParaRPr lang="en-US" dirty="0"/>
          </a:p>
          <a:p>
            <a:r>
              <a:rPr lang="en-US" dirty="0"/>
              <a:t>A Civil Rights organization </a:t>
            </a:r>
            <a:r>
              <a:rPr lang="en-US" dirty="0" smtClean="0"/>
              <a:t>created in 1957 by Dr. King and 60 other ministers emphasizing nonviolent protest..</a:t>
            </a:r>
            <a:endParaRPr lang="en-US" dirty="0"/>
          </a:p>
          <a:p>
            <a:endParaRPr lang="en-US" dirty="0" smtClean="0"/>
          </a:p>
          <a:p>
            <a:endParaRPr lang="en-US" dirty="0"/>
          </a:p>
          <a:p>
            <a:endParaRPr lang="en-US" dirty="0"/>
          </a:p>
        </p:txBody>
      </p:sp>
      <p:pic>
        <p:nvPicPr>
          <p:cNvPr id="6" name="Picture 5"/>
          <p:cNvPicPr>
            <a:picLocks noChangeAspect="1"/>
          </p:cNvPicPr>
          <p:nvPr/>
        </p:nvPicPr>
        <p:blipFill>
          <a:blip r:embed="rId2"/>
          <a:stretch>
            <a:fillRect/>
          </a:stretch>
        </p:blipFill>
        <p:spPr>
          <a:xfrm>
            <a:off x="6666636" y="2239871"/>
            <a:ext cx="3535455" cy="3535455"/>
          </a:xfrm>
          <a:prstGeom prst="rect">
            <a:avLst/>
          </a:prstGeom>
        </p:spPr>
      </p:pic>
    </p:spTree>
    <p:extLst>
      <p:ext uri="{BB962C8B-B14F-4D97-AF65-F5344CB8AC3E}">
        <p14:creationId xmlns:p14="http://schemas.microsoft.com/office/powerpoint/2010/main" val="155023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018903" y="2052116"/>
            <a:ext cx="5478431" cy="3997828"/>
          </a:xfrm>
        </p:spPr>
        <p:txBody>
          <a:bodyPr/>
          <a:lstStyle/>
          <a:p>
            <a:r>
              <a:rPr lang="en-US" dirty="0" smtClean="0"/>
              <a:t>National Association for the Advancement of Colored People (NAACP)</a:t>
            </a:r>
          </a:p>
          <a:p>
            <a:r>
              <a:rPr lang="en-US" dirty="0"/>
              <a:t>C</a:t>
            </a:r>
            <a:r>
              <a:rPr lang="en-US" dirty="0" smtClean="0"/>
              <a:t>ivil </a:t>
            </a:r>
            <a:r>
              <a:rPr lang="en-US" dirty="0"/>
              <a:t>rights organization in the United States, formed in 1909 </a:t>
            </a:r>
            <a:r>
              <a:rPr lang="en-US" dirty="0" smtClean="0"/>
              <a:t>by W.E.B Du Bois as an endeavor </a:t>
            </a:r>
            <a:r>
              <a:rPr lang="en-US" dirty="0"/>
              <a:t>to advance </a:t>
            </a:r>
            <a:r>
              <a:rPr lang="en-US" dirty="0" smtClean="0"/>
              <a:t>justice and Civil Rights </a:t>
            </a:r>
            <a:r>
              <a:rPr lang="en-US" dirty="0"/>
              <a:t>for African </a:t>
            </a:r>
            <a:r>
              <a:rPr lang="en-US" dirty="0" smtClean="0"/>
              <a:t>Americans.</a:t>
            </a:r>
            <a:endParaRPr lang="en-US" dirty="0"/>
          </a:p>
        </p:txBody>
      </p:sp>
      <p:pic>
        <p:nvPicPr>
          <p:cNvPr id="6" name="Picture 5"/>
          <p:cNvPicPr>
            <a:picLocks noChangeAspect="1"/>
          </p:cNvPicPr>
          <p:nvPr/>
        </p:nvPicPr>
        <p:blipFill>
          <a:blip r:embed="rId2"/>
          <a:stretch>
            <a:fillRect/>
          </a:stretch>
        </p:blipFill>
        <p:spPr>
          <a:xfrm>
            <a:off x="6666636" y="2228170"/>
            <a:ext cx="4335924" cy="3645716"/>
          </a:xfrm>
          <a:prstGeom prst="rect">
            <a:avLst/>
          </a:prstGeom>
        </p:spPr>
      </p:pic>
    </p:spTree>
    <p:extLst>
      <p:ext uri="{BB962C8B-B14F-4D97-AF65-F5344CB8AC3E}">
        <p14:creationId xmlns:p14="http://schemas.microsoft.com/office/powerpoint/2010/main" val="890234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940526" y="2052116"/>
            <a:ext cx="5556808" cy="3997828"/>
          </a:xfrm>
        </p:spPr>
        <p:txBody>
          <a:bodyPr>
            <a:normAutofit/>
          </a:bodyPr>
          <a:lstStyle/>
          <a:p>
            <a:r>
              <a:rPr lang="en-US" dirty="0" smtClean="0"/>
              <a:t>North Carolina Fund</a:t>
            </a:r>
          </a:p>
          <a:p>
            <a:endParaRPr lang="en-US" dirty="0"/>
          </a:p>
          <a:p>
            <a:r>
              <a:rPr lang="en-US" dirty="0" smtClean="0"/>
              <a:t>A statewide antipoverty program for rural and urban committees, from 1963-1968 to find new ways to enable the poor to become productive citizens and encourage self-reliance.</a:t>
            </a:r>
          </a:p>
          <a:p>
            <a:endParaRPr lang="en-US" dirty="0"/>
          </a:p>
        </p:txBody>
      </p:sp>
      <p:pic>
        <p:nvPicPr>
          <p:cNvPr id="6" name="Picture 5"/>
          <p:cNvPicPr>
            <a:picLocks noChangeAspect="1"/>
          </p:cNvPicPr>
          <p:nvPr/>
        </p:nvPicPr>
        <p:blipFill>
          <a:blip r:embed="rId2"/>
          <a:stretch>
            <a:fillRect/>
          </a:stretch>
        </p:blipFill>
        <p:spPr>
          <a:xfrm>
            <a:off x="6497334" y="2508182"/>
            <a:ext cx="4636969" cy="3085692"/>
          </a:xfrm>
          <a:prstGeom prst="rect">
            <a:avLst/>
          </a:prstGeom>
        </p:spPr>
      </p:pic>
    </p:spTree>
    <p:extLst>
      <p:ext uri="{BB962C8B-B14F-4D97-AF65-F5344CB8AC3E}">
        <p14:creationId xmlns:p14="http://schemas.microsoft.com/office/powerpoint/2010/main" val="3179364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084217" y="2052116"/>
            <a:ext cx="5413117" cy="3997828"/>
          </a:xfrm>
        </p:spPr>
        <p:txBody>
          <a:bodyPr>
            <a:normAutofit/>
          </a:bodyPr>
          <a:lstStyle/>
          <a:p>
            <a:endParaRPr lang="en-US" dirty="0" smtClean="0"/>
          </a:p>
          <a:p>
            <a:r>
              <a:rPr lang="en-US" dirty="0" smtClean="0"/>
              <a:t>Wilmington 10</a:t>
            </a:r>
          </a:p>
          <a:p>
            <a:endParaRPr lang="en-US" dirty="0"/>
          </a:p>
          <a:p>
            <a:r>
              <a:rPr lang="en-US" dirty="0" smtClean="0"/>
              <a:t>9 men and 1 women who were wrongfully convicted in 1971 of arson and shooting at fire and police.  Most were sentenced to 29 years in prison and served 10 years before an appeal won their release.</a:t>
            </a:r>
            <a:endParaRPr lang="en-US" dirty="0"/>
          </a:p>
        </p:txBody>
      </p:sp>
      <p:pic>
        <p:nvPicPr>
          <p:cNvPr id="7" name="Picture 6"/>
          <p:cNvPicPr>
            <a:picLocks noChangeAspect="1"/>
          </p:cNvPicPr>
          <p:nvPr/>
        </p:nvPicPr>
        <p:blipFill>
          <a:blip r:embed="rId2"/>
          <a:stretch>
            <a:fillRect/>
          </a:stretch>
        </p:blipFill>
        <p:spPr>
          <a:xfrm>
            <a:off x="6497334" y="2191702"/>
            <a:ext cx="4735120" cy="3151007"/>
          </a:xfrm>
          <a:prstGeom prst="rect">
            <a:avLst/>
          </a:prstGeom>
        </p:spPr>
      </p:pic>
    </p:spTree>
    <p:extLst>
      <p:ext uri="{BB962C8B-B14F-4D97-AF65-F5344CB8AC3E}">
        <p14:creationId xmlns:p14="http://schemas.microsoft.com/office/powerpoint/2010/main" val="338471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201783" y="2052116"/>
            <a:ext cx="5295551" cy="3997828"/>
          </a:xfrm>
        </p:spPr>
        <p:txBody>
          <a:bodyPr>
            <a:normAutofit/>
          </a:bodyPr>
          <a:lstStyle/>
          <a:p>
            <a:r>
              <a:rPr lang="en-US" smtClean="0"/>
              <a:t>CMS </a:t>
            </a:r>
            <a:r>
              <a:rPr lang="en-US" dirty="0" smtClean="0"/>
              <a:t>versus Swann</a:t>
            </a:r>
          </a:p>
          <a:p>
            <a:endParaRPr lang="en-US" dirty="0"/>
          </a:p>
          <a:p>
            <a:r>
              <a:rPr lang="en-US" dirty="0" smtClean="0"/>
              <a:t>April 20, 1971 the US Supreme Court upheld busing programs that aimed to speed up the integration of public schools in Charlotte. Busing was soon adopted to achieve racial balance and soon adopted in many areas of the country. Charlotte became a model for “racial cooperation.”</a:t>
            </a:r>
            <a:endParaRPr lang="en-US" dirty="0"/>
          </a:p>
        </p:txBody>
      </p:sp>
      <p:pic>
        <p:nvPicPr>
          <p:cNvPr id="6" name="Picture 5"/>
          <p:cNvPicPr>
            <a:picLocks noChangeAspect="1"/>
          </p:cNvPicPr>
          <p:nvPr/>
        </p:nvPicPr>
        <p:blipFill>
          <a:blip r:embed="rId2"/>
          <a:stretch>
            <a:fillRect/>
          </a:stretch>
        </p:blipFill>
        <p:spPr>
          <a:xfrm>
            <a:off x="6835938" y="1755883"/>
            <a:ext cx="3894221" cy="4590289"/>
          </a:xfrm>
          <a:prstGeom prst="rect">
            <a:avLst/>
          </a:prstGeom>
        </p:spPr>
      </p:pic>
    </p:spTree>
    <p:extLst>
      <p:ext uri="{BB962C8B-B14F-4D97-AF65-F5344CB8AC3E}">
        <p14:creationId xmlns:p14="http://schemas.microsoft.com/office/powerpoint/2010/main" val="2633668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886917" y="2131738"/>
            <a:ext cx="3891960" cy="3997828"/>
          </a:xfrm>
        </p:spPr>
        <p:txBody>
          <a:bodyPr>
            <a:normAutofit/>
          </a:bodyPr>
          <a:lstStyle/>
          <a:p>
            <a:endParaRPr lang="en-US" dirty="0" smtClean="0"/>
          </a:p>
          <a:p>
            <a:r>
              <a:rPr lang="en-US" dirty="0" smtClean="0"/>
              <a:t>Brown </a:t>
            </a:r>
            <a:r>
              <a:rPr lang="en-US" dirty="0"/>
              <a:t>v. Board </a:t>
            </a:r>
            <a:r>
              <a:rPr lang="en-US" dirty="0" smtClean="0"/>
              <a:t>of Education</a:t>
            </a:r>
          </a:p>
          <a:p>
            <a:endParaRPr lang="en-US" dirty="0"/>
          </a:p>
          <a:p>
            <a:r>
              <a:rPr lang="en-US" dirty="0"/>
              <a:t>Landmark Supreme Court </a:t>
            </a:r>
            <a:r>
              <a:rPr lang="en-US" dirty="0" smtClean="0"/>
              <a:t>case that </a:t>
            </a:r>
            <a:r>
              <a:rPr lang="en-US" dirty="0"/>
              <a:t>overturned Plessy v. </a:t>
            </a:r>
            <a:r>
              <a:rPr lang="en-US" dirty="0" smtClean="0"/>
              <a:t>Ferguson and </a:t>
            </a:r>
            <a:r>
              <a:rPr lang="en-US" dirty="0"/>
              <a:t>said segregated schools </a:t>
            </a:r>
            <a:r>
              <a:rPr lang="en-US" dirty="0" smtClean="0"/>
              <a:t>were unconstitutional</a:t>
            </a:r>
            <a:r>
              <a:rPr lang="en-US" dirty="0"/>
              <a:t>.</a:t>
            </a:r>
          </a:p>
        </p:txBody>
      </p:sp>
      <p:pic>
        <p:nvPicPr>
          <p:cNvPr id="8" name="Picture 7"/>
          <p:cNvPicPr>
            <a:picLocks noChangeAspect="1"/>
          </p:cNvPicPr>
          <p:nvPr/>
        </p:nvPicPr>
        <p:blipFill>
          <a:blip r:embed="rId2"/>
          <a:stretch>
            <a:fillRect/>
          </a:stretch>
        </p:blipFill>
        <p:spPr>
          <a:xfrm>
            <a:off x="6039938" y="2719565"/>
            <a:ext cx="5073584" cy="2701519"/>
          </a:xfrm>
          <a:prstGeom prst="rect">
            <a:avLst/>
          </a:prstGeom>
        </p:spPr>
      </p:pic>
    </p:spTree>
    <p:extLst>
      <p:ext uri="{BB962C8B-B14F-4D97-AF65-F5344CB8AC3E}">
        <p14:creationId xmlns:p14="http://schemas.microsoft.com/office/powerpoint/2010/main" val="1056093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325010" y="2052115"/>
            <a:ext cx="3891960" cy="3997828"/>
          </a:xfrm>
        </p:spPr>
        <p:txBody>
          <a:bodyPr>
            <a:normAutofit/>
          </a:bodyPr>
          <a:lstStyle/>
          <a:p>
            <a:endParaRPr lang="en-US" dirty="0" smtClean="0"/>
          </a:p>
          <a:p>
            <a:r>
              <a:rPr lang="en-US" dirty="0" smtClean="0"/>
              <a:t>Integration</a:t>
            </a:r>
          </a:p>
          <a:p>
            <a:endParaRPr lang="en-US" dirty="0"/>
          </a:p>
          <a:p>
            <a:r>
              <a:rPr lang="en-US" dirty="0" smtClean="0"/>
              <a:t>The bringing of races together in public schools and later all public places.</a:t>
            </a:r>
            <a:endParaRPr lang="en-US" dirty="0"/>
          </a:p>
        </p:txBody>
      </p:sp>
      <p:pic>
        <p:nvPicPr>
          <p:cNvPr id="2050" name="Picture 2" descr="Image result for integ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039" y="2195805"/>
            <a:ext cx="5343888" cy="300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9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698171" y="2052116"/>
            <a:ext cx="4799163" cy="3997828"/>
          </a:xfrm>
        </p:spPr>
        <p:txBody>
          <a:bodyPr>
            <a:normAutofit/>
          </a:bodyPr>
          <a:lstStyle/>
          <a:p>
            <a:endParaRPr lang="en-US" dirty="0" smtClean="0"/>
          </a:p>
          <a:p>
            <a:r>
              <a:rPr lang="en-US" dirty="0" smtClean="0"/>
              <a:t>Civil Disobedience</a:t>
            </a:r>
          </a:p>
          <a:p>
            <a:pPr marL="0" indent="0">
              <a:buNone/>
            </a:pPr>
            <a:endParaRPr lang="en-US" dirty="0"/>
          </a:p>
          <a:p>
            <a:r>
              <a:rPr lang="en-US" dirty="0" smtClean="0"/>
              <a:t>Refusal to obey unjust laws by protesting </a:t>
            </a:r>
            <a:r>
              <a:rPr lang="en-US" dirty="0"/>
              <a:t>through </a:t>
            </a:r>
            <a:r>
              <a:rPr lang="en-US" dirty="0" smtClean="0"/>
              <a:t>non-violent methods </a:t>
            </a:r>
            <a:r>
              <a:rPr lang="en-US" dirty="0"/>
              <a:t>to draw attention </a:t>
            </a:r>
            <a:r>
              <a:rPr lang="en-US" dirty="0" smtClean="0"/>
              <a:t>to your </a:t>
            </a:r>
            <a:r>
              <a:rPr lang="en-US" dirty="0"/>
              <a:t>cause and make </a:t>
            </a:r>
            <a:r>
              <a:rPr lang="en-US" dirty="0" smtClean="0"/>
              <a:t>the opposition </a:t>
            </a:r>
            <a:r>
              <a:rPr lang="en-US" dirty="0"/>
              <a:t>look like the enemy.</a:t>
            </a:r>
          </a:p>
        </p:txBody>
      </p:sp>
      <p:pic>
        <p:nvPicPr>
          <p:cNvPr id="7" name="Picture 6"/>
          <p:cNvPicPr>
            <a:picLocks noChangeAspect="1"/>
          </p:cNvPicPr>
          <p:nvPr/>
        </p:nvPicPr>
        <p:blipFill>
          <a:blip r:embed="rId2"/>
          <a:stretch>
            <a:fillRect/>
          </a:stretch>
        </p:blipFill>
        <p:spPr>
          <a:xfrm>
            <a:off x="6497334" y="2457062"/>
            <a:ext cx="4694037" cy="2637452"/>
          </a:xfrm>
          <a:prstGeom prst="rect">
            <a:avLst/>
          </a:prstGeom>
        </p:spPr>
      </p:pic>
    </p:spTree>
    <p:extLst>
      <p:ext uri="{BB962C8B-B14F-4D97-AF65-F5344CB8AC3E}">
        <p14:creationId xmlns:p14="http://schemas.microsoft.com/office/powerpoint/2010/main" val="216718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658983" y="2052116"/>
            <a:ext cx="4838351" cy="3997828"/>
          </a:xfrm>
        </p:spPr>
        <p:txBody>
          <a:bodyPr/>
          <a:lstStyle/>
          <a:p>
            <a:endParaRPr lang="en-US" dirty="0" smtClean="0"/>
          </a:p>
          <a:p>
            <a:r>
              <a:rPr lang="en-US" dirty="0" smtClean="0"/>
              <a:t>Civil </a:t>
            </a:r>
            <a:r>
              <a:rPr lang="en-US" dirty="0"/>
              <a:t>Rights </a:t>
            </a:r>
            <a:r>
              <a:rPr lang="en-US" dirty="0" smtClean="0"/>
              <a:t>Act</a:t>
            </a:r>
          </a:p>
          <a:p>
            <a:endParaRPr lang="en-US" dirty="0"/>
          </a:p>
          <a:p>
            <a:r>
              <a:rPr lang="en-US" dirty="0"/>
              <a:t>Legislation passed in 1964 </a:t>
            </a:r>
            <a:r>
              <a:rPr lang="en-US" dirty="0" smtClean="0"/>
              <a:t>that banned </a:t>
            </a:r>
            <a:r>
              <a:rPr lang="en-US" dirty="0"/>
              <a:t>segregation in </a:t>
            </a:r>
            <a:r>
              <a:rPr lang="en-US" dirty="0" smtClean="0"/>
              <a:t>public spaces </a:t>
            </a:r>
            <a:r>
              <a:rPr lang="en-US" dirty="0"/>
              <a:t>in the US.</a:t>
            </a:r>
          </a:p>
        </p:txBody>
      </p:sp>
      <p:pic>
        <p:nvPicPr>
          <p:cNvPr id="6" name="Picture 5"/>
          <p:cNvPicPr>
            <a:picLocks noChangeAspect="1"/>
          </p:cNvPicPr>
          <p:nvPr/>
        </p:nvPicPr>
        <p:blipFill>
          <a:blip r:embed="rId2"/>
          <a:stretch>
            <a:fillRect/>
          </a:stretch>
        </p:blipFill>
        <p:spPr>
          <a:xfrm>
            <a:off x="6283779" y="2307953"/>
            <a:ext cx="4754320" cy="3152321"/>
          </a:xfrm>
          <a:prstGeom prst="rect">
            <a:avLst/>
          </a:prstGeom>
        </p:spPr>
      </p:pic>
    </p:spTree>
    <p:extLst>
      <p:ext uri="{BB962C8B-B14F-4D97-AF65-F5344CB8AC3E}">
        <p14:creationId xmlns:p14="http://schemas.microsoft.com/office/powerpoint/2010/main" val="320465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862149" y="2052116"/>
            <a:ext cx="5635185" cy="3997828"/>
          </a:xfrm>
        </p:spPr>
        <p:txBody>
          <a:bodyPr/>
          <a:lstStyle/>
          <a:p>
            <a:r>
              <a:rPr lang="en-US" dirty="0"/>
              <a:t>Voting Rights </a:t>
            </a:r>
            <a:r>
              <a:rPr lang="en-US" dirty="0" smtClean="0"/>
              <a:t>Act</a:t>
            </a:r>
          </a:p>
          <a:p>
            <a:endParaRPr lang="en-US" dirty="0"/>
          </a:p>
          <a:p>
            <a:r>
              <a:rPr lang="en-US" dirty="0"/>
              <a:t>1965 legislation that </a:t>
            </a:r>
            <a:r>
              <a:rPr lang="en-US" dirty="0" smtClean="0"/>
              <a:t>banned methods </a:t>
            </a:r>
            <a:r>
              <a:rPr lang="en-US" dirty="0"/>
              <a:t>used in the South </a:t>
            </a:r>
            <a:r>
              <a:rPr lang="en-US" dirty="0" smtClean="0"/>
              <a:t>to prevent </a:t>
            </a:r>
            <a:r>
              <a:rPr lang="en-US" dirty="0"/>
              <a:t>African Americans </a:t>
            </a:r>
            <a:r>
              <a:rPr lang="en-US" dirty="0" smtClean="0"/>
              <a:t>from voting </a:t>
            </a:r>
            <a:r>
              <a:rPr lang="en-US" dirty="0"/>
              <a:t>(literacy tests, </a:t>
            </a:r>
            <a:r>
              <a:rPr lang="en-US" dirty="0" err="1"/>
              <a:t>etc</a:t>
            </a:r>
            <a:r>
              <a:rPr lang="en-US" dirty="0"/>
              <a:t>)</a:t>
            </a:r>
          </a:p>
        </p:txBody>
      </p:sp>
      <p:pic>
        <p:nvPicPr>
          <p:cNvPr id="6" name="Picture 5"/>
          <p:cNvPicPr>
            <a:picLocks noChangeAspect="1"/>
          </p:cNvPicPr>
          <p:nvPr/>
        </p:nvPicPr>
        <p:blipFill>
          <a:blip r:embed="rId2"/>
          <a:stretch>
            <a:fillRect/>
          </a:stretch>
        </p:blipFill>
        <p:spPr>
          <a:xfrm>
            <a:off x="6497334" y="2307953"/>
            <a:ext cx="4501535" cy="2995567"/>
          </a:xfrm>
          <a:prstGeom prst="rect">
            <a:avLst/>
          </a:prstGeom>
        </p:spPr>
      </p:pic>
    </p:spTree>
    <p:extLst>
      <p:ext uri="{BB962C8B-B14F-4D97-AF65-F5344CB8AC3E}">
        <p14:creationId xmlns:p14="http://schemas.microsoft.com/office/powerpoint/2010/main" val="1507871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071154" y="2052116"/>
            <a:ext cx="5426180" cy="3997828"/>
          </a:xfrm>
        </p:spPr>
        <p:txBody>
          <a:bodyPr/>
          <a:lstStyle/>
          <a:p>
            <a:endParaRPr lang="en-US" dirty="0" smtClean="0"/>
          </a:p>
          <a:p>
            <a:r>
              <a:rPr lang="en-US" dirty="0" smtClean="0"/>
              <a:t>Freedom Riders</a:t>
            </a:r>
          </a:p>
          <a:p>
            <a:endParaRPr lang="en-US" dirty="0"/>
          </a:p>
          <a:p>
            <a:r>
              <a:rPr lang="en-US" dirty="0"/>
              <a:t>Group in 1961 who took </a:t>
            </a:r>
            <a:r>
              <a:rPr lang="en-US" dirty="0" smtClean="0"/>
              <a:t>buses South </a:t>
            </a:r>
            <a:r>
              <a:rPr lang="en-US" dirty="0"/>
              <a:t>to bring attention </a:t>
            </a:r>
            <a:r>
              <a:rPr lang="en-US" dirty="0" smtClean="0"/>
              <a:t>to segregation </a:t>
            </a:r>
            <a:r>
              <a:rPr lang="en-US" dirty="0"/>
              <a:t>and voting repression.</a:t>
            </a:r>
          </a:p>
        </p:txBody>
      </p:sp>
      <p:pic>
        <p:nvPicPr>
          <p:cNvPr id="6" name="Picture 5"/>
          <p:cNvPicPr>
            <a:picLocks noChangeAspect="1"/>
          </p:cNvPicPr>
          <p:nvPr/>
        </p:nvPicPr>
        <p:blipFill>
          <a:blip r:embed="rId2"/>
          <a:stretch>
            <a:fillRect/>
          </a:stretch>
        </p:blipFill>
        <p:spPr>
          <a:xfrm>
            <a:off x="6585365" y="2469831"/>
            <a:ext cx="4544545" cy="2389551"/>
          </a:xfrm>
          <a:prstGeom prst="rect">
            <a:avLst/>
          </a:prstGeom>
        </p:spPr>
      </p:pic>
    </p:spTree>
    <p:extLst>
      <p:ext uri="{BB962C8B-B14F-4D97-AF65-F5344CB8AC3E}">
        <p14:creationId xmlns:p14="http://schemas.microsoft.com/office/powerpoint/2010/main" val="3448393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515291" y="2052116"/>
            <a:ext cx="4982043" cy="3997828"/>
          </a:xfrm>
        </p:spPr>
        <p:txBody>
          <a:bodyPr/>
          <a:lstStyle/>
          <a:p>
            <a:endParaRPr lang="en-US" dirty="0" smtClean="0"/>
          </a:p>
          <a:p>
            <a:r>
              <a:rPr lang="en-US" dirty="0" smtClean="0"/>
              <a:t>Massive Resistance</a:t>
            </a:r>
          </a:p>
          <a:p>
            <a:endParaRPr lang="en-US" dirty="0"/>
          </a:p>
          <a:p>
            <a:r>
              <a:rPr lang="en-US" dirty="0"/>
              <a:t>Term used by some </a:t>
            </a:r>
            <a:r>
              <a:rPr lang="en-US" dirty="0" smtClean="0"/>
              <a:t>Southern states </a:t>
            </a:r>
            <a:r>
              <a:rPr lang="en-US" dirty="0"/>
              <a:t>to oppose the Brown </a:t>
            </a:r>
            <a:r>
              <a:rPr lang="en-US" dirty="0" smtClean="0"/>
              <a:t>v. Board </a:t>
            </a:r>
            <a:r>
              <a:rPr lang="en-US" dirty="0"/>
              <a:t>case through all </a:t>
            </a:r>
            <a:r>
              <a:rPr lang="en-US" dirty="0" smtClean="0"/>
              <a:t>means possible</a:t>
            </a:r>
            <a:r>
              <a:rPr lang="en-US" dirty="0"/>
              <a:t>.</a:t>
            </a:r>
          </a:p>
        </p:txBody>
      </p:sp>
      <p:sp>
        <p:nvSpPr>
          <p:cNvPr id="4" name="Content Placeholder 3"/>
          <p:cNvSpPr>
            <a:spLocks noGrp="1"/>
          </p:cNvSpPr>
          <p:nvPr>
            <p:ph sz="half" idx="2"/>
          </p:nvPr>
        </p:nvSpPr>
        <p:spPr/>
        <p:txBody>
          <a:bodyPr/>
          <a:lstStyle/>
          <a:p>
            <a:endParaRPr lang="en-US"/>
          </a:p>
        </p:txBody>
      </p:sp>
      <p:pic>
        <p:nvPicPr>
          <p:cNvPr id="7170" name="Picture 2" descr="Image result for massive resist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5365" y="2182944"/>
            <a:ext cx="4956719" cy="2814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126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Era</a:t>
            </a:r>
            <a:endParaRPr lang="en-US" dirty="0"/>
          </a:p>
        </p:txBody>
      </p:sp>
      <p:sp>
        <p:nvSpPr>
          <p:cNvPr id="3" name="Content Placeholder 2"/>
          <p:cNvSpPr>
            <a:spLocks noGrp="1"/>
          </p:cNvSpPr>
          <p:nvPr>
            <p:ph sz="half" idx="1"/>
          </p:nvPr>
        </p:nvSpPr>
        <p:spPr>
          <a:xfrm>
            <a:off x="1332411" y="2052116"/>
            <a:ext cx="5164923" cy="3997828"/>
          </a:xfrm>
        </p:spPr>
        <p:txBody>
          <a:bodyPr/>
          <a:lstStyle/>
          <a:p>
            <a:endParaRPr lang="en-US" dirty="0" smtClean="0"/>
          </a:p>
          <a:p>
            <a:r>
              <a:rPr lang="en-US" dirty="0" smtClean="0"/>
              <a:t>Sit </a:t>
            </a:r>
            <a:r>
              <a:rPr lang="en-US" dirty="0" smtClean="0"/>
              <a:t>ins</a:t>
            </a:r>
            <a:endParaRPr lang="en-US" dirty="0" smtClean="0"/>
          </a:p>
          <a:p>
            <a:endParaRPr lang="en-US" dirty="0"/>
          </a:p>
          <a:p>
            <a:r>
              <a:rPr lang="en-US" dirty="0" smtClean="0"/>
              <a:t>The act of peaceful protesting by siting down.</a:t>
            </a:r>
            <a:endParaRPr lang="en-US" dirty="0"/>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6666635" y="2052114"/>
            <a:ext cx="4377953" cy="3368972"/>
          </a:xfrm>
          <a:prstGeom prst="rect">
            <a:avLst/>
          </a:prstGeom>
        </p:spPr>
      </p:pic>
    </p:spTree>
    <p:extLst>
      <p:ext uri="{BB962C8B-B14F-4D97-AF65-F5344CB8AC3E}">
        <p14:creationId xmlns:p14="http://schemas.microsoft.com/office/powerpoint/2010/main" val="3567941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C2D1F"/>
      </a:dk2>
      <a:lt2>
        <a:srgbClr val="FAF2C5"/>
      </a:lt2>
      <a:accent1>
        <a:srgbClr val="EA9736"/>
      </a:accent1>
      <a:accent2>
        <a:srgbClr val="EACF56"/>
      </a:accent2>
      <a:accent3>
        <a:srgbClr val="77D4D6"/>
      </a:accent3>
      <a:accent4>
        <a:srgbClr val="54AFDC"/>
      </a:accent4>
      <a:accent5>
        <a:srgbClr val="88C363"/>
      </a:accent5>
      <a:accent6>
        <a:srgbClr val="D9D899"/>
      </a:accent6>
      <a:hlink>
        <a:srgbClr val="A7A574"/>
      </a:hlink>
      <a:folHlink>
        <a:srgbClr val="8B887A"/>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9B359FC9-1E88-4883-B31D-CCECAE2A7B38}"/>
    </a:ext>
  </a:extLst>
</a:theme>
</file>

<file path=docProps/app.xml><?xml version="1.0" encoding="utf-8"?>
<Properties xmlns="http://schemas.openxmlformats.org/officeDocument/2006/extended-properties" xmlns:vt="http://schemas.openxmlformats.org/officeDocument/2006/docPropsVTypes">
  <Template>TM16401375[[fn=Madison]]</Template>
  <TotalTime>86</TotalTime>
  <Words>445</Words>
  <Application>Microsoft Office PowerPoint</Application>
  <PresentationFormat>Widescreen</PresentationFormat>
  <Paragraphs>71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MS Shell Dlg 2</vt:lpstr>
      <vt:lpstr>Wingdings</vt:lpstr>
      <vt:lpstr>Wingdings 3</vt:lpstr>
      <vt:lpstr>Madison</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lpstr>Civil Rights Era</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Era</dc:title>
  <dc:creator>DiTondo, Nicholas J.</dc:creator>
  <cp:lastModifiedBy>Orlando, Amanda K.</cp:lastModifiedBy>
  <cp:revision>10</cp:revision>
  <dcterms:created xsi:type="dcterms:W3CDTF">2019-04-05T11:56:14Z</dcterms:created>
  <dcterms:modified xsi:type="dcterms:W3CDTF">2019-04-22T13:42:42Z</dcterms:modified>
</cp:coreProperties>
</file>