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0"/>
  </p:handoutMasterIdLst>
  <p:sldIdLst>
    <p:sldId id="256" r:id="rId2"/>
    <p:sldId id="259" r:id="rId3"/>
    <p:sldId id="263" r:id="rId4"/>
    <p:sldId id="257" r:id="rId5"/>
    <p:sldId id="260" r:id="rId6"/>
    <p:sldId id="262" r:id="rId7"/>
    <p:sldId id="261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53286C-A154-473F-B1CE-B8980888511A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D6203E-13D5-4A73-B302-C2BF24E04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0853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9A9A-B4B0-4B32-B8CD-2E25E95134C4}" type="datetimeFigureOut">
              <a:rPr lang="en-US" dirty="0"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18A9-B687-4302-9395-2322403C6656}" type="datetimeFigureOut">
              <a:rPr lang="en-US" dirty="0"/>
              <a:t>11/14/2018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A684-0CB7-41E9-A4DF-5D1C2CA5BF6F}" type="datetimeFigureOut">
              <a:rPr lang="en-US" dirty="0"/>
              <a:t>11/14/2018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D7C35-9E19-4518-A4B2-3B09CD8CC756}" type="datetimeFigureOut">
              <a:rPr lang="en-US" dirty="0"/>
              <a:t>11/14/2018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6DA8-8897-4DDF-BFB6-5D83863C837A}" type="datetimeFigureOut">
              <a:rPr lang="en-US" dirty="0"/>
              <a:t>11/14/2018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BA708-C5F0-412D-90E2-1919F0D196AE}" type="datetimeFigureOut">
              <a:rPr lang="en-US" dirty="0"/>
              <a:t>11/14/2018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F8FA-EF43-4642-9368-3F4E33039BD9}" type="datetimeFigureOut">
              <a:rPr lang="en-US" dirty="0"/>
              <a:t>11/14/2018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E721-B01C-4D5D-A3CA-2E5518383F10}" type="datetimeFigureOut">
              <a:rPr lang="en-US" dirty="0"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513FEF9-69D0-4F8C-A336-59491FBEDC47}" type="datetimeFigureOut">
              <a:rPr lang="en-US" dirty="0"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21DC-8981-44E6-BC8C-2BA8F673FFBB}" type="datetimeFigureOut">
              <a:rPr lang="en-US" dirty="0"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5D3-0140-4E75-8D7F-C0623D06DFD7}" type="datetimeFigureOut">
              <a:rPr lang="en-US" dirty="0"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6F9-5B40-48E0-8DFD-99EF944CDD22}" type="datetimeFigureOut">
              <a:rPr lang="en-US" dirty="0"/>
              <a:t>11/14/2018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8D6B-2C72-4E21-9893-A649C6E2A47D}" type="datetimeFigureOut">
              <a:rPr lang="en-US" dirty="0"/>
              <a:t>11/14/2018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1C9-A66C-49F0-970E-F7B68D9109A0}" type="datetimeFigureOut">
              <a:rPr lang="en-US" dirty="0"/>
              <a:t>11/14/2018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E78-96A2-4A23-B183-3B6DB4374FE7}" type="datetimeFigureOut">
              <a:rPr lang="en-US" dirty="0"/>
              <a:t>11/14/2018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0757-B101-4811-9189-10EB2F458E2D}" type="datetimeFigureOut">
              <a:rPr lang="en-US" dirty="0"/>
              <a:t>11/14/2018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C078-589F-40E3-816C-EE21D62B5BBA}" type="datetimeFigureOut">
              <a:rPr lang="en-US" dirty="0"/>
              <a:t>11/14/2018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04436-CA73-4D53-89B4-2A5C7347BF2F}" type="datetimeFigureOut">
              <a:rPr lang="en-US" dirty="0"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2012" y="2733709"/>
            <a:ext cx="8592444" cy="1373070"/>
          </a:xfrm>
        </p:spPr>
        <p:txBody>
          <a:bodyPr/>
          <a:lstStyle/>
          <a:p>
            <a:r>
              <a:rPr lang="en-US" dirty="0" smtClean="0"/>
              <a:t>Establishing the Constitution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93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Federalists v. Antifederalists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5967" y="1790953"/>
            <a:ext cx="4472327" cy="693135"/>
          </a:xfrm>
        </p:spPr>
        <p:txBody>
          <a:bodyPr/>
          <a:lstStyle/>
          <a:p>
            <a:r>
              <a:rPr lang="en-US" dirty="0" smtClean="0"/>
              <a:t>Federalists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2012" y="2483029"/>
            <a:ext cx="5146665" cy="4374971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Federalists – supporters of the Constitution</a:t>
            </a:r>
          </a:p>
          <a:p>
            <a:pPr lvl="1"/>
            <a:r>
              <a:rPr lang="en-US" dirty="0" smtClean="0"/>
              <a:t>James Madison, George Washington, Benjamin Franklin, Alexander Hamilton</a:t>
            </a:r>
          </a:p>
          <a:p>
            <a:r>
              <a:rPr lang="en-US" b="1" u="sng" dirty="0" smtClean="0"/>
              <a:t>Many Fed’s were wealthy planters</a:t>
            </a:r>
          </a:p>
          <a:p>
            <a:r>
              <a:rPr lang="en-US" b="1" u="sng" dirty="0" smtClean="0"/>
              <a:t>Linked themselves to idea of Federalism – sharing the power between central and states </a:t>
            </a:r>
          </a:p>
          <a:p>
            <a:r>
              <a:rPr lang="en-US" dirty="0" smtClean="0"/>
              <a:t>Promoted their views through </a:t>
            </a:r>
            <a:r>
              <a:rPr lang="en-US" b="1" u="sng" dirty="0" smtClean="0"/>
              <a:t>series of essays known as Federalist Papers </a:t>
            </a:r>
            <a:r>
              <a:rPr lang="en-US" dirty="0" smtClean="0"/>
              <a:t>– which appealed to both reason and emotion</a:t>
            </a:r>
          </a:p>
          <a:p>
            <a:pPr lvl="1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1790953"/>
            <a:ext cx="4474028" cy="692076"/>
          </a:xfrm>
        </p:spPr>
        <p:txBody>
          <a:bodyPr/>
          <a:lstStyle/>
          <a:p>
            <a:r>
              <a:rPr lang="en-US" dirty="0" smtClean="0"/>
              <a:t>Antifederalists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2483029"/>
            <a:ext cx="6183895" cy="4374971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Antifederalists – people who opposed the Constitution</a:t>
            </a:r>
          </a:p>
          <a:p>
            <a:r>
              <a:rPr lang="en-US" b="1" u="sng" dirty="0" smtClean="0"/>
              <a:t>Thought it would weaken states rights and give central government too much power</a:t>
            </a:r>
          </a:p>
          <a:p>
            <a:r>
              <a:rPr lang="en-US" b="1" u="sng" dirty="0" smtClean="0"/>
              <a:t>Feared a strong President and a Senate that may become too powerful</a:t>
            </a:r>
          </a:p>
          <a:p>
            <a:r>
              <a:rPr lang="en-US" b="1" u="sng" dirty="0" smtClean="0"/>
              <a:t>Main problem is that Constitution did not have a section to guarantee individual rights</a:t>
            </a:r>
          </a:p>
          <a:p>
            <a:r>
              <a:rPr lang="en-US" b="1" u="sng" dirty="0" smtClean="0"/>
              <a:t>Many </a:t>
            </a:r>
            <a:r>
              <a:rPr lang="en-US" b="1" u="sng" dirty="0" err="1" smtClean="0"/>
              <a:t>Antifed’s</a:t>
            </a:r>
            <a:r>
              <a:rPr lang="en-US" b="1" u="sng" dirty="0" smtClean="0"/>
              <a:t> were small farmers, some were Patriots too</a:t>
            </a:r>
          </a:p>
          <a:p>
            <a:pPr lvl="1"/>
            <a:r>
              <a:rPr lang="en-US" dirty="0" smtClean="0"/>
              <a:t>Samuel Adams, Patrick Henry, George Mason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922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5231" y="154175"/>
            <a:ext cx="8674560" cy="6583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563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658635"/>
            <a:ext cx="9613861" cy="1080938"/>
          </a:xfrm>
        </p:spPr>
        <p:txBody>
          <a:bodyPr/>
          <a:lstStyle/>
          <a:p>
            <a:r>
              <a:rPr lang="en-US" dirty="0" smtClean="0"/>
              <a:t>Ratifying the Constitution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10852037" cy="4063927"/>
          </a:xfrm>
        </p:spPr>
        <p:txBody>
          <a:bodyPr/>
          <a:lstStyle/>
          <a:p>
            <a:r>
              <a:rPr lang="en-US" b="1" u="sng" dirty="0" smtClean="0"/>
              <a:t>The proposed Constitution had no guarantee that the </a:t>
            </a:r>
            <a:r>
              <a:rPr lang="en-US" b="1" u="sng" dirty="0" err="1" smtClean="0"/>
              <a:t>govt</a:t>
            </a:r>
            <a:r>
              <a:rPr lang="en-US" b="1" u="sng" dirty="0" smtClean="0"/>
              <a:t> would protect the rights of the people. </a:t>
            </a:r>
          </a:p>
          <a:p>
            <a:r>
              <a:rPr lang="en-US" b="1" u="sng" dirty="0" smtClean="0"/>
              <a:t>Thomas Jefferson wanted to add a bill of rights – a formal summary of citizens’ rights and freedoms </a:t>
            </a:r>
          </a:p>
          <a:p>
            <a:r>
              <a:rPr lang="en-US" dirty="0" smtClean="0"/>
              <a:t>Federalists decide that these demands were acceptable, create bill of rights</a:t>
            </a:r>
          </a:p>
          <a:p>
            <a:r>
              <a:rPr lang="en-US" dirty="0" smtClean="0"/>
              <a:t>In 1787 only 3 states ratified Constitution, by 1788 only 9 states had ratified, Virginia ratifies by end of June.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128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BILL OF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Madison took office in the first Congress in the Winter of 1789, took the job of writing the bill of rights.</a:t>
            </a:r>
          </a:p>
          <a:p>
            <a:r>
              <a:rPr lang="en-US" b="1" u="sng" dirty="0" smtClean="0"/>
              <a:t>Congress proposed 12 amendments</a:t>
            </a:r>
            <a:r>
              <a:rPr lang="en-US" dirty="0" smtClean="0"/>
              <a:t> and sent them to the states for ratification. </a:t>
            </a:r>
          </a:p>
          <a:p>
            <a:r>
              <a:rPr lang="en-US" b="1" u="sng" dirty="0" smtClean="0"/>
              <a:t>10 of the proposed amendments were ratified by the states and became the Bill of Rights</a:t>
            </a:r>
          </a:p>
          <a:p>
            <a:r>
              <a:rPr lang="en-US" dirty="0" smtClean="0"/>
              <a:t>2/3 of each house of Congress or 2/3 of the state legislature can propose an amendment.  To become a law, and amendment needs approval by ¾ of the state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478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bill of righ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150" y="95536"/>
            <a:ext cx="9692640" cy="6676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2312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Separation of Powers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19869"/>
            <a:ext cx="12192000" cy="4681181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Federal System – divides powers between the states and the federal government</a:t>
            </a:r>
            <a:r>
              <a:rPr lang="en-US" dirty="0" smtClean="0"/>
              <a:t> </a:t>
            </a:r>
          </a:p>
          <a:p>
            <a:r>
              <a:rPr lang="en-US" b="1" u="sng" dirty="0" smtClean="0"/>
              <a:t>Congress (435) – Legislative Branch – every 10 years Census determines how many members represent each state</a:t>
            </a:r>
          </a:p>
          <a:p>
            <a:pPr lvl="1"/>
            <a:r>
              <a:rPr lang="en-US" sz="2400" dirty="0" smtClean="0"/>
              <a:t>HOR- serve 2 year terms</a:t>
            </a:r>
          </a:p>
          <a:p>
            <a:pPr lvl="1"/>
            <a:r>
              <a:rPr lang="en-US" sz="2400" dirty="0" smtClean="0"/>
              <a:t>Sen – serve 6 year terms</a:t>
            </a:r>
          </a:p>
          <a:p>
            <a:pPr lvl="2"/>
            <a:r>
              <a:rPr lang="en-US" sz="2000" dirty="0" smtClean="0"/>
              <a:t>Vice President serves as president of the Senate</a:t>
            </a:r>
          </a:p>
          <a:p>
            <a:r>
              <a:rPr lang="en-US" b="1" u="sng" dirty="0" smtClean="0"/>
              <a:t>Executive – President – native born US citizen, at least 35, US resident for 14 </a:t>
            </a:r>
            <a:r>
              <a:rPr lang="en-US" b="1" u="sng" dirty="0" err="1" smtClean="0"/>
              <a:t>yrs</a:t>
            </a:r>
            <a:r>
              <a:rPr lang="en-US" b="1" u="sng" dirty="0" smtClean="0"/>
              <a:t> </a:t>
            </a:r>
          </a:p>
          <a:p>
            <a:pPr lvl="1"/>
            <a:r>
              <a:rPr lang="en-US" sz="2400" dirty="0" smtClean="0"/>
              <a:t>Elected every 4 years (22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amendment limits to 2 terms),</a:t>
            </a:r>
          </a:p>
          <a:p>
            <a:pPr lvl="1"/>
            <a:r>
              <a:rPr lang="en-US" sz="2400" dirty="0" smtClean="0"/>
              <a:t>If President dies, resigns, or is removed the VP becomes the </a:t>
            </a:r>
            <a:r>
              <a:rPr lang="en-US" sz="2400" dirty="0" err="1" smtClean="0"/>
              <a:t>pres</a:t>
            </a:r>
            <a:r>
              <a:rPr lang="en-US" sz="2400" dirty="0" smtClean="0"/>
              <a:t> for rest of term</a:t>
            </a:r>
          </a:p>
          <a:p>
            <a:r>
              <a:rPr lang="en-US" b="1" u="sng" dirty="0" smtClean="0"/>
              <a:t>Judicial Branch – federal courts, headed by US Supreme Court</a:t>
            </a:r>
          </a:p>
          <a:p>
            <a:pPr lvl="1"/>
            <a:r>
              <a:rPr lang="en-US" sz="2400" dirty="0" smtClean="0"/>
              <a:t>Judiciary Act of 1789 – legislation passed creating a federal court system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07577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8742" y="1834166"/>
            <a:ext cx="9144000" cy="3160743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Constitution - Articles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16548" y="5039254"/>
            <a:ext cx="11234174" cy="1818746"/>
          </a:xfrm>
        </p:spPr>
        <p:txBody>
          <a:bodyPr>
            <a:normAutofit/>
          </a:bodyPr>
          <a:lstStyle/>
          <a:p>
            <a:r>
              <a:rPr lang="en-US" dirty="0" smtClean="0"/>
              <a:t>Article I – Article III – the branches of government are outlined</a:t>
            </a:r>
          </a:p>
          <a:p>
            <a:r>
              <a:rPr lang="en-US" dirty="0" smtClean="0"/>
              <a:t>Article IV – relations among states, Article V – Amending Constitution, Article VI – Supremacy of National </a:t>
            </a:r>
            <a:r>
              <a:rPr lang="en-US" dirty="0" err="1" smtClean="0"/>
              <a:t>Govt</a:t>
            </a:r>
            <a:r>
              <a:rPr lang="en-US" dirty="0" smtClean="0"/>
              <a:t>, Article VII – Ratification</a:t>
            </a:r>
          </a:p>
          <a:p>
            <a:r>
              <a:rPr lang="en-US" dirty="0" smtClean="0"/>
              <a:t>Constitutional Amendments – Bill of Rights, 11 - 27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744611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2690</TotalTime>
  <Words>463</Words>
  <Application>Microsoft Office PowerPoint</Application>
  <PresentationFormat>Widescreen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Trebuchet MS</vt:lpstr>
      <vt:lpstr>Berlin</vt:lpstr>
      <vt:lpstr>Establishing the Constitution</vt:lpstr>
      <vt:lpstr>Federalists v. Antifederalists</vt:lpstr>
      <vt:lpstr>PowerPoint Presentation</vt:lpstr>
      <vt:lpstr>Ratifying the Constitution</vt:lpstr>
      <vt:lpstr>BILL OF RIGHTS</vt:lpstr>
      <vt:lpstr>PowerPoint Presentation</vt:lpstr>
      <vt:lpstr>Separation of Powers </vt:lpstr>
      <vt:lpstr>The Constitution - Articles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Orlando, Amanda K.</dc:creator>
  <cp:lastModifiedBy>Orlando, Amanda K.</cp:lastModifiedBy>
  <cp:revision>17</cp:revision>
  <cp:lastPrinted>2017-11-29T15:49:22Z</cp:lastPrinted>
  <dcterms:created xsi:type="dcterms:W3CDTF">2017-11-28T18:29:30Z</dcterms:created>
  <dcterms:modified xsi:type="dcterms:W3CDTF">2018-11-15T14:03:54Z</dcterms:modified>
</cp:coreProperties>
</file>