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9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66" y="-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4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Cuban </a:t>
            </a:r>
            <a:r>
              <a:rPr lang="en-US" b="1" dirty="0" smtClean="0"/>
              <a:t>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50" y="2296633"/>
            <a:ext cx="11642650" cy="44337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José </a:t>
            </a:r>
            <a:r>
              <a:rPr lang="en-US" dirty="0" err="1"/>
              <a:t>Martí</a:t>
            </a:r>
            <a:r>
              <a:rPr lang="en-US" dirty="0"/>
              <a:t> led the Cuban people in a new revolt against Spanish rule in 1895. </a:t>
            </a:r>
            <a:r>
              <a:rPr lang="en-US" dirty="0" err="1" smtClean="0"/>
              <a:t>Martí’s</a:t>
            </a:r>
            <a:r>
              <a:rPr lang="en-US" dirty="0" smtClean="0"/>
              <a:t> men </a:t>
            </a:r>
            <a:r>
              <a:rPr lang="en-US" dirty="0"/>
              <a:t>burned sugarcane fields and destroyed buildings. The Spanish herded </a:t>
            </a:r>
            <a:r>
              <a:rPr lang="en-US" dirty="0" smtClean="0"/>
              <a:t>Cubans into </a:t>
            </a:r>
            <a:r>
              <a:rPr lang="en-US" dirty="0"/>
              <a:t>camps to separate them from the rebels and to break their morale. Thousands </a:t>
            </a:r>
            <a:r>
              <a:rPr lang="en-US" dirty="0" smtClean="0"/>
              <a:t>died of </a:t>
            </a:r>
            <a:r>
              <a:rPr lang="en-US" dirty="0"/>
              <a:t>starvation and disease, and there was major property damage in the revolution.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Americans were concerned about the Cuban citizens. They called for the government </a:t>
            </a:r>
            <a:r>
              <a:rPr lang="en-US" dirty="0" smtClean="0"/>
              <a:t>to do </a:t>
            </a:r>
            <a:r>
              <a:rPr lang="en-US" dirty="0"/>
              <a:t>something. Businesspeople were worried about their loss of trade and </a:t>
            </a:r>
            <a:r>
              <a:rPr lang="en-US" dirty="0" smtClean="0"/>
              <a:t>investments in </a:t>
            </a:r>
            <a:r>
              <a:rPr lang="en-US" dirty="0"/>
              <a:t>Cuba. The government was worried about a rebellion so close to the United States</a:t>
            </a:r>
            <a:r>
              <a:rPr lang="en-US" dirty="0" smtClean="0"/>
              <a:t>. President </a:t>
            </a:r>
            <a:r>
              <a:rPr lang="en-US" dirty="0"/>
              <a:t>Grover Cleveland opposed American involvement. When William </a:t>
            </a:r>
            <a:r>
              <a:rPr lang="en-US" dirty="0" smtClean="0"/>
              <a:t>McKinley became </a:t>
            </a:r>
            <a:r>
              <a:rPr lang="en-US" dirty="0"/>
              <a:t>president in March 1897, he hoped the conflict would be settled peacefully.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The revolution eventually led to the Spanish-American War through a series of events.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u="sng" dirty="0"/>
              <a:t>Yellow journalism</a:t>
            </a:r>
            <a:r>
              <a:rPr lang="en-US" dirty="0"/>
              <a:t>, or sensationalism and false reporting by the newspapers</a:t>
            </a:r>
            <a:r>
              <a:rPr lang="en-US" dirty="0" smtClean="0"/>
              <a:t>, increased </a:t>
            </a:r>
            <a:r>
              <a:rPr lang="en-US" dirty="0"/>
              <a:t>American pro-war sentiment.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In January 1898, President McKinley sent the battleship </a:t>
            </a:r>
            <a:r>
              <a:rPr lang="en-US" i="1" dirty="0"/>
              <a:t>Maine </a:t>
            </a:r>
            <a:r>
              <a:rPr lang="en-US" dirty="0"/>
              <a:t>into Havana’s </a:t>
            </a:r>
            <a:r>
              <a:rPr lang="en-US" dirty="0" smtClean="0"/>
              <a:t>harbor to </a:t>
            </a:r>
            <a:r>
              <a:rPr lang="en-US" dirty="0"/>
              <a:t>protect the lives and property of American citizens in Cuba.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While in Havana, the </a:t>
            </a:r>
            <a:r>
              <a:rPr lang="en-US" i="1" dirty="0"/>
              <a:t>Maine </a:t>
            </a:r>
            <a:r>
              <a:rPr lang="en-US" dirty="0"/>
              <a:t>exploded, killing 266 sailors. American papers </a:t>
            </a:r>
            <a:r>
              <a:rPr lang="en-US" dirty="0" smtClean="0"/>
              <a:t>and then </a:t>
            </a:r>
            <a:r>
              <a:rPr lang="en-US" dirty="0"/>
              <a:t>the government blamed Spain. Spain denied responsibility, and evidence </a:t>
            </a:r>
            <a:r>
              <a:rPr lang="en-US" dirty="0" smtClean="0"/>
              <a:t>later indicated </a:t>
            </a:r>
            <a:r>
              <a:rPr lang="en-US" dirty="0"/>
              <a:t>that the explosion may have been accidental.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America sent a note to the Spanish demanding a truce and an end to the </a:t>
            </a:r>
            <a:r>
              <a:rPr lang="en-US" dirty="0" smtClean="0"/>
              <a:t>brutality against </a:t>
            </a:r>
            <a:r>
              <a:rPr lang="en-US" dirty="0"/>
              <a:t>Cubans.</a:t>
            </a:r>
          </a:p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The fighting actually began in the Philippines, a Spanish colony in the Pacific. </a:t>
            </a:r>
            <a:r>
              <a:rPr lang="en-US" dirty="0" smtClean="0"/>
              <a:t>These islands </a:t>
            </a:r>
            <a:r>
              <a:rPr lang="en-US" dirty="0"/>
              <a:t>were a base for the Spanish fleet.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On May 1, 1898, Commodore George Dewey and his naval fleet launched a </a:t>
            </a:r>
            <a:r>
              <a:rPr lang="en-US" dirty="0" smtClean="0"/>
              <a:t>surprise attack </a:t>
            </a:r>
            <a:r>
              <a:rPr lang="en-US" dirty="0"/>
              <a:t>on the Spanish fleet in Manila Bay. Most of the Spanish fleet was destroyed.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American troops and Filipino rebels led by Emilio Aguinaldo captured the city </a:t>
            </a:r>
            <a:r>
              <a:rPr lang="en-US" dirty="0" smtClean="0"/>
              <a:t>of Manila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The Filipino rebels seized the main island of Luzon, declared independence, </a:t>
            </a:r>
            <a:r>
              <a:rPr lang="en-US" dirty="0" smtClean="0"/>
              <a:t>and created </a:t>
            </a:r>
            <a:r>
              <a:rPr lang="en-US" dirty="0"/>
              <a:t>a democratic republic. They had struggled for years to become </a:t>
            </a:r>
            <a:r>
              <a:rPr lang="en-US" dirty="0" smtClean="0"/>
              <a:t>independent from </a:t>
            </a:r>
            <a:r>
              <a:rPr lang="en-US" dirty="0"/>
              <a:t>Spain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The United States did not know what to do with the islands and gave no </a:t>
            </a:r>
            <a:r>
              <a:rPr lang="en-US" dirty="0" smtClean="0"/>
              <a:t>immediate support </a:t>
            </a:r>
            <a:r>
              <a:rPr lang="en-US" dirty="0"/>
              <a:t>to their independence</a:t>
            </a:r>
          </a:p>
        </p:txBody>
      </p:sp>
    </p:spTree>
    <p:extLst>
      <p:ext uri="{BB962C8B-B14F-4D97-AF65-F5344CB8AC3E}">
        <p14:creationId xmlns:p14="http://schemas.microsoft.com/office/powerpoint/2010/main" val="3446255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CUBAN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53" y="2638044"/>
            <a:ext cx="11142921" cy="31019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</a:t>
            </a:r>
            <a:r>
              <a:rPr lang="en-US" b="1" dirty="0"/>
              <a:t>. </a:t>
            </a:r>
            <a:r>
              <a:rPr lang="en-US" dirty="0"/>
              <a:t>Fighting in Cuba began when a Spanish fleet entered the harbor of Santiago on May 19</a:t>
            </a:r>
            <a:r>
              <a:rPr lang="en-US" dirty="0" smtClean="0"/>
              <a:t>. Several </a:t>
            </a:r>
            <a:r>
              <a:rPr lang="en-US" dirty="0"/>
              <a:t>days later, American naval forces blockaded the coast and trapped the Spanish </a:t>
            </a:r>
            <a:r>
              <a:rPr lang="en-US" dirty="0" smtClean="0"/>
              <a:t>in the </a:t>
            </a:r>
            <a:r>
              <a:rPr lang="en-US" dirty="0"/>
              <a:t>harbor.</a:t>
            </a:r>
          </a:p>
          <a:p>
            <a:pPr marL="0" indent="0">
              <a:buNone/>
            </a:pPr>
            <a:r>
              <a:rPr lang="en-US" b="1" dirty="0"/>
              <a:t>F. </a:t>
            </a:r>
            <a:r>
              <a:rPr lang="en-US" dirty="0"/>
              <a:t>An American land force of about 17,000 arrived and joined forces with the Cubans</a:t>
            </a:r>
            <a:r>
              <a:rPr lang="en-US" dirty="0" smtClean="0"/>
              <a:t>. Theodore </a:t>
            </a:r>
            <a:r>
              <a:rPr lang="en-US" dirty="0"/>
              <a:t>Roosevelt led the First Regiment of the United States Cavalry </a:t>
            </a:r>
            <a:r>
              <a:rPr lang="en-US" dirty="0" smtClean="0"/>
              <a:t>volunteers known </a:t>
            </a:r>
            <a:r>
              <a:rPr lang="en-US" dirty="0"/>
              <a:t>as the Rough Riders. On July 1, the Rough Riders and the African </a:t>
            </a:r>
            <a:r>
              <a:rPr lang="en-US" dirty="0" smtClean="0"/>
              <a:t>American soldiers </a:t>
            </a:r>
            <a:r>
              <a:rPr lang="en-US" dirty="0"/>
              <a:t>of the Ninth and Tenth Cavalries joined the Battle of San Juan Hill. </a:t>
            </a:r>
            <a:r>
              <a:rPr lang="en-US" dirty="0" smtClean="0"/>
              <a:t>Americans captured </a:t>
            </a:r>
            <a:r>
              <a:rPr lang="en-US" dirty="0"/>
              <a:t>San Juan Hill. In another battle two days later, the Spanish fleet tried to </a:t>
            </a:r>
            <a:r>
              <a:rPr lang="en-US" dirty="0" smtClean="0"/>
              <a:t>break out </a:t>
            </a:r>
            <a:r>
              <a:rPr lang="en-US" dirty="0"/>
              <a:t>of Santiago and was completely destroyed. This ended Spanish resistance in Cuba.</a:t>
            </a:r>
          </a:p>
          <a:p>
            <a:pPr marL="0" indent="0">
              <a:buNone/>
            </a:pPr>
            <a:r>
              <a:rPr lang="en-US" b="1" dirty="0"/>
              <a:t>G. </a:t>
            </a:r>
            <a:r>
              <a:rPr lang="en-US" dirty="0"/>
              <a:t>On August 12, the Spanish signed an armistice, or peace agreement ending the war</a:t>
            </a:r>
            <a:r>
              <a:rPr lang="en-US" dirty="0" smtClean="0"/>
              <a:t>. Secretary </a:t>
            </a:r>
            <a:r>
              <a:rPr lang="en-US" dirty="0"/>
              <a:t>of State John Jay called it “a splendid little war,” but it was not so splendid.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The war lasted fewer than four months. About 400 Americans were killed or </a:t>
            </a:r>
            <a:r>
              <a:rPr lang="en-US" dirty="0" smtClean="0"/>
              <a:t>died from </a:t>
            </a:r>
            <a:r>
              <a:rPr lang="en-US" dirty="0"/>
              <a:t>wounds.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Over 5,000 more Americans died from tropical diseases such as yellow fever </a:t>
            </a:r>
            <a:r>
              <a:rPr lang="en-US" dirty="0" smtClean="0"/>
              <a:t>and malaria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The 10,000 African Americans who fought in the war still faced discrimination.</a:t>
            </a:r>
          </a:p>
          <a:p>
            <a:pPr marL="0" indent="0">
              <a:buNone/>
            </a:pPr>
            <a:r>
              <a:rPr lang="en-US" b="1" dirty="0"/>
              <a:t>H. </a:t>
            </a:r>
            <a:r>
              <a:rPr lang="en-US" dirty="0"/>
              <a:t>After the war, the United States turned its attention to the Spanish colony of </a:t>
            </a:r>
            <a:r>
              <a:rPr lang="en-US" dirty="0" smtClean="0"/>
              <a:t>Puerto Rico</a:t>
            </a:r>
            <a:r>
              <a:rPr lang="en-US" dirty="0"/>
              <a:t>. American troops landed in late July and took control of the island.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81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69258"/>
            <a:ext cx="7729728" cy="1188720"/>
          </a:xfrm>
        </p:spPr>
        <p:txBody>
          <a:bodyPr/>
          <a:lstStyle/>
          <a:p>
            <a:r>
              <a:rPr lang="en-US" b="1" dirty="0"/>
              <a:t>Acquisitions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14" y="1557978"/>
            <a:ext cx="11525693" cy="5066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A</a:t>
            </a:r>
            <a:r>
              <a:rPr lang="en-US" sz="1200" b="1" dirty="0"/>
              <a:t>. </a:t>
            </a:r>
            <a:r>
              <a:rPr lang="en-US" sz="1200" dirty="0"/>
              <a:t>Signing the Treaty of Paris on December 10, 1898, ended the war and most of </a:t>
            </a:r>
            <a:r>
              <a:rPr lang="en-US" sz="1200" dirty="0" smtClean="0"/>
              <a:t>the Spanish </a:t>
            </a:r>
            <a:r>
              <a:rPr lang="en-US" sz="1200" dirty="0"/>
              <a:t>empire was dissolved.</a:t>
            </a:r>
          </a:p>
          <a:p>
            <a:pPr marL="0" indent="0">
              <a:buNone/>
            </a:pPr>
            <a:r>
              <a:rPr lang="en-US" sz="1200" b="1" dirty="0"/>
              <a:t>1. </a:t>
            </a:r>
            <a:r>
              <a:rPr lang="en-US" sz="1200" dirty="0"/>
              <a:t>Cuba became a protectorate of the United States, or a country that is </a:t>
            </a:r>
            <a:r>
              <a:rPr lang="en-US" sz="1200" dirty="0" smtClean="0"/>
              <a:t>independent but </a:t>
            </a:r>
            <a:r>
              <a:rPr lang="en-US" sz="1200" dirty="0"/>
              <a:t>controlled by another.</a:t>
            </a:r>
          </a:p>
          <a:p>
            <a:pPr marL="0" indent="0">
              <a:buNone/>
            </a:pPr>
            <a:r>
              <a:rPr lang="en-US" sz="1200" b="1" dirty="0"/>
              <a:t>2. </a:t>
            </a:r>
            <a:r>
              <a:rPr lang="en-US" sz="1200" dirty="0"/>
              <a:t>Puerto Rico and Guam in the Pacific became territories of the United States.</a:t>
            </a:r>
          </a:p>
          <a:p>
            <a:pPr marL="0" indent="0">
              <a:buNone/>
            </a:pPr>
            <a:r>
              <a:rPr lang="en-US" sz="1200" b="1" dirty="0"/>
              <a:t>3. </a:t>
            </a:r>
            <a:r>
              <a:rPr lang="en-US" sz="1200" dirty="0"/>
              <a:t>Spain surrendered the Philippines to the United States for $20 million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b="1" dirty="0"/>
              <a:t>B. </a:t>
            </a:r>
            <a:r>
              <a:rPr lang="en-US" sz="1200" dirty="0"/>
              <a:t>America planned how to handle Cuba as a protectorate. Business leaders did not </a:t>
            </a:r>
            <a:r>
              <a:rPr lang="en-US" sz="1200" dirty="0" smtClean="0"/>
              <a:t>want to </a:t>
            </a:r>
            <a:r>
              <a:rPr lang="en-US" sz="1200" dirty="0"/>
              <a:t>jeopardize their interests or see Cuba weakened politically. Congressional </a:t>
            </a:r>
            <a:r>
              <a:rPr lang="en-US" sz="1200" dirty="0" smtClean="0"/>
              <a:t>leaders did </a:t>
            </a:r>
            <a:r>
              <a:rPr lang="en-US" sz="1200" dirty="0"/>
              <a:t>not think Cuba was ready for complete self-government.</a:t>
            </a:r>
          </a:p>
          <a:p>
            <a:pPr marL="0" indent="0">
              <a:buNone/>
            </a:pPr>
            <a:r>
              <a:rPr lang="en-US" sz="1200" b="1" dirty="0"/>
              <a:t>1. </a:t>
            </a:r>
            <a:r>
              <a:rPr lang="en-US" sz="1200" dirty="0"/>
              <a:t>American troops remained.</a:t>
            </a:r>
          </a:p>
          <a:p>
            <a:pPr marL="0" indent="0">
              <a:buNone/>
            </a:pPr>
            <a:r>
              <a:rPr lang="en-US" sz="1200" b="1" dirty="0"/>
              <a:t>2. </a:t>
            </a:r>
            <a:r>
              <a:rPr lang="en-US" sz="1200" dirty="0"/>
              <a:t>In 1901 the United States gave Cuba full independence but required that a list </a:t>
            </a:r>
            <a:r>
              <a:rPr lang="en-US" sz="1200" dirty="0" smtClean="0"/>
              <a:t>of terms </a:t>
            </a:r>
            <a:r>
              <a:rPr lang="en-US" sz="1200" dirty="0"/>
              <a:t>be included in their constitution known as the Platt Amendment.</a:t>
            </a:r>
          </a:p>
          <a:p>
            <a:pPr marL="0" indent="0">
              <a:buNone/>
            </a:pPr>
            <a:r>
              <a:rPr lang="en-US" sz="1200" b="1" dirty="0"/>
              <a:t>a. </a:t>
            </a:r>
            <a:r>
              <a:rPr lang="en-US" sz="1200" dirty="0"/>
              <a:t>Cuba could not make treaties with other nations.</a:t>
            </a:r>
          </a:p>
          <a:p>
            <a:pPr marL="0" indent="0">
              <a:buNone/>
            </a:pPr>
            <a:r>
              <a:rPr lang="it-IT" sz="1200" b="1" dirty="0"/>
              <a:t>b. </a:t>
            </a:r>
            <a:r>
              <a:rPr lang="it-IT" sz="1200" dirty="0"/>
              <a:t>America controlled a naval base at Guantánamo Bay.</a:t>
            </a:r>
          </a:p>
          <a:p>
            <a:pPr marL="0" indent="0">
              <a:buNone/>
            </a:pPr>
            <a:r>
              <a:rPr lang="en-US" sz="1200" b="1" dirty="0"/>
              <a:t>c. </a:t>
            </a:r>
            <a:r>
              <a:rPr lang="en-US" sz="1200" dirty="0"/>
              <a:t>America had the right to interfere in Cuban affairs if Cuba’s independence </a:t>
            </a:r>
            <a:r>
              <a:rPr lang="en-US" sz="1200" dirty="0" smtClean="0"/>
              <a:t>was threatened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r>
              <a:rPr lang="en-US" sz="1200" b="1" dirty="0"/>
              <a:t>C. </a:t>
            </a:r>
            <a:r>
              <a:rPr lang="en-US" sz="1200" dirty="0"/>
              <a:t>In 1900 the United States set up a new government in Puerto Rico under the </a:t>
            </a:r>
            <a:r>
              <a:rPr lang="en-US" sz="1200" dirty="0" smtClean="0"/>
              <a:t>Foraker Act</a:t>
            </a:r>
            <a:r>
              <a:rPr lang="en-US" sz="1200" dirty="0"/>
              <a:t>. It controlled the new government. In 1917 the Jones Act made Puerto Rico </a:t>
            </a:r>
            <a:r>
              <a:rPr lang="en-US" sz="1200" dirty="0" smtClean="0"/>
              <a:t>a territory of the United States and granted American citizenship to Puerto Ricans.</a:t>
            </a:r>
          </a:p>
          <a:p>
            <a:pPr marL="0" indent="0">
              <a:buNone/>
            </a:pPr>
            <a:r>
              <a:rPr lang="en-US" sz="1200" b="1" dirty="0" smtClean="0"/>
              <a:t>D</a:t>
            </a:r>
            <a:r>
              <a:rPr lang="en-US" sz="1200" b="1" dirty="0"/>
              <a:t>. </a:t>
            </a:r>
            <a:r>
              <a:rPr lang="en-US" sz="1200" dirty="0"/>
              <a:t>Anti-imperialists and other groups opposed the acquisition of the Philippines. </a:t>
            </a:r>
            <a:r>
              <a:rPr lang="en-US" sz="1200" dirty="0" smtClean="0"/>
              <a:t>They fought </a:t>
            </a:r>
            <a:r>
              <a:rPr lang="en-US" sz="1200" dirty="0"/>
              <a:t>approval of the treaty. The imperialists won, and the Senate ratified the </a:t>
            </a:r>
            <a:r>
              <a:rPr lang="en-US" sz="1200" dirty="0" smtClean="0"/>
              <a:t>Treaty of </a:t>
            </a:r>
            <a:r>
              <a:rPr lang="en-US" sz="1200" dirty="0"/>
              <a:t>Paris on February 6, 1899.</a:t>
            </a:r>
          </a:p>
          <a:p>
            <a:pPr marL="0" indent="0">
              <a:buNone/>
            </a:pPr>
            <a:r>
              <a:rPr lang="en-US" sz="1200" b="1" dirty="0"/>
              <a:t>1. </a:t>
            </a:r>
            <a:r>
              <a:rPr lang="en-US" sz="1200" dirty="0"/>
              <a:t>In February 1899, Aguinaldo’s rebel forces in the Philippines revolted </a:t>
            </a:r>
            <a:r>
              <a:rPr lang="en-US" sz="1200" dirty="0" smtClean="0"/>
              <a:t>against American </a:t>
            </a:r>
            <a:r>
              <a:rPr lang="en-US" sz="1200" dirty="0"/>
              <a:t>rule. The Filipinos suffered huge casualties. At least 200,000 soldiers </a:t>
            </a:r>
            <a:r>
              <a:rPr lang="en-US" sz="1200" dirty="0" smtClean="0"/>
              <a:t>and civilians </a:t>
            </a:r>
            <a:r>
              <a:rPr lang="en-US" sz="1200" dirty="0"/>
              <a:t>died. The conflict was difficult for Americans. In March 1901, </a:t>
            </a:r>
            <a:r>
              <a:rPr lang="en-US" sz="1200" dirty="0" smtClean="0"/>
              <a:t>when Aguinaldo </a:t>
            </a:r>
            <a:r>
              <a:rPr lang="en-US" sz="1200" dirty="0"/>
              <a:t>was captured, the fighting ended.</a:t>
            </a:r>
          </a:p>
          <a:p>
            <a:pPr marL="0" indent="0">
              <a:buNone/>
            </a:pPr>
            <a:r>
              <a:rPr lang="en-US" sz="1200" b="1" dirty="0"/>
              <a:t>2. </a:t>
            </a:r>
            <a:r>
              <a:rPr lang="en-US" sz="1200" dirty="0"/>
              <a:t>By the summer of 1901, the United States transferred authority from a military to </a:t>
            </a:r>
            <a:r>
              <a:rPr lang="en-US" sz="1200" dirty="0" smtClean="0"/>
              <a:t>a civilian </a:t>
            </a:r>
            <a:r>
              <a:rPr lang="en-US" sz="1200" dirty="0"/>
              <a:t>government headed by William Howard Taft. The Philippines did not </a:t>
            </a:r>
            <a:r>
              <a:rPr lang="en-US" sz="1200" dirty="0" smtClean="0"/>
              <a:t>gain full </a:t>
            </a:r>
            <a:r>
              <a:rPr lang="en-US" sz="1200" dirty="0"/>
              <a:t>independence until 1946.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536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9" y="2638044"/>
            <a:ext cx="11344938" cy="310198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A. </a:t>
            </a:r>
            <a:r>
              <a:rPr lang="en-US" dirty="0"/>
              <a:t>The United States had dreamed of building a canal across Panama. The country </a:t>
            </a:r>
            <a:r>
              <a:rPr lang="en-US" dirty="0" smtClean="0"/>
              <a:t>is an </a:t>
            </a:r>
            <a:r>
              <a:rPr lang="en-US" dirty="0"/>
              <a:t>isthmus, or a long narrow strip of land connecting two larger bodies of land </a:t>
            </a:r>
            <a:r>
              <a:rPr lang="en-US" dirty="0" smtClean="0"/>
              <a:t>and bordered </a:t>
            </a:r>
            <a:r>
              <a:rPr lang="en-US" dirty="0"/>
              <a:t>by water on both sides. A canal would shorten the time and distance </a:t>
            </a:r>
            <a:r>
              <a:rPr lang="en-US" dirty="0" smtClean="0"/>
              <a:t>that ships </a:t>
            </a:r>
            <a:r>
              <a:rPr lang="en-US" dirty="0"/>
              <a:t>would travel from the Atlantic to the Pacific Oceans, eliminating the long </a:t>
            </a:r>
            <a:r>
              <a:rPr lang="en-US" dirty="0" smtClean="0"/>
              <a:t>sea voyage </a:t>
            </a:r>
            <a:r>
              <a:rPr lang="en-US" dirty="0"/>
              <a:t>around South America.</a:t>
            </a:r>
          </a:p>
          <a:p>
            <a:r>
              <a:rPr lang="en-US" b="1" dirty="0"/>
              <a:t>B. </a:t>
            </a:r>
            <a:r>
              <a:rPr lang="en-US" dirty="0" err="1"/>
              <a:t>AFrench</a:t>
            </a:r>
            <a:r>
              <a:rPr lang="en-US" dirty="0"/>
              <a:t> company had acquired a lease from Colombia to construct a canal </a:t>
            </a:r>
            <a:r>
              <a:rPr lang="en-US" dirty="0" smtClean="0"/>
              <a:t>across Panama </a:t>
            </a:r>
            <a:r>
              <a:rPr lang="en-US" dirty="0"/>
              <a:t>in 1879. Panama was part of Colombia at the time. French efforts failed.</a:t>
            </a:r>
          </a:p>
          <a:p>
            <a:r>
              <a:rPr lang="en-US" b="1" dirty="0"/>
              <a:t>C. </a:t>
            </a:r>
            <a:r>
              <a:rPr lang="en-US" dirty="0"/>
              <a:t>In 1901 the United States bought the lease from the French for $40 million. In 1903 </a:t>
            </a:r>
            <a:r>
              <a:rPr lang="en-US" dirty="0" smtClean="0"/>
              <a:t>the United </a:t>
            </a:r>
            <a:r>
              <a:rPr lang="en-US" dirty="0"/>
              <a:t>States government proposed a treaty with Colombia that gave the </a:t>
            </a:r>
            <a:r>
              <a:rPr lang="en-US" dirty="0" smtClean="0"/>
              <a:t>United States </a:t>
            </a:r>
            <a:r>
              <a:rPr lang="en-US" dirty="0"/>
              <a:t>a 99-year lease on a strip of land across Panama. Colombia rejected the </a:t>
            </a:r>
            <a:r>
              <a:rPr lang="en-US" dirty="0" smtClean="0"/>
              <a:t>treaty because </a:t>
            </a:r>
            <a:r>
              <a:rPr lang="en-US" dirty="0"/>
              <a:t>it wanted more money for the land.</a:t>
            </a:r>
          </a:p>
          <a:p>
            <a:r>
              <a:rPr lang="en-US" b="1" dirty="0"/>
              <a:t>D. </a:t>
            </a:r>
            <a:r>
              <a:rPr lang="en-US" dirty="0"/>
              <a:t>In 1903 a United States warship arrived at the port of Colón, Panama. Encouraged by </a:t>
            </a:r>
            <a:r>
              <a:rPr lang="en-US" dirty="0" smtClean="0"/>
              <a:t>this support</a:t>
            </a:r>
            <a:r>
              <a:rPr lang="en-US" dirty="0"/>
              <a:t>, the Panamanians revolted and declared their independence from Colombia</a:t>
            </a:r>
            <a:r>
              <a:rPr lang="en-US" dirty="0" smtClean="0"/>
              <a:t>. Colombia </a:t>
            </a:r>
            <a:r>
              <a:rPr lang="en-US" dirty="0"/>
              <a:t>sent forces to stop the revolt, but the United States turned them back.</a:t>
            </a:r>
          </a:p>
          <a:p>
            <a:r>
              <a:rPr lang="en-US" b="1" dirty="0"/>
              <a:t>E. </a:t>
            </a:r>
            <a:r>
              <a:rPr lang="en-US" dirty="0"/>
              <a:t>The United States recognized the new Republic of Panama on November 6. A </a:t>
            </a:r>
            <a:r>
              <a:rPr lang="en-US" dirty="0" smtClean="0"/>
              <a:t>treaty with </a:t>
            </a:r>
            <a:r>
              <a:rPr lang="en-US" dirty="0"/>
              <a:t>Panama gave the United States a 10-mile strip of land across the country and </a:t>
            </a:r>
            <a:r>
              <a:rPr lang="en-US" dirty="0" smtClean="0"/>
              <a:t>the right </a:t>
            </a:r>
            <a:r>
              <a:rPr lang="en-US" dirty="0"/>
              <a:t>to build a canal on this land known as the Canal Zone.</a:t>
            </a:r>
          </a:p>
          <a:p>
            <a:r>
              <a:rPr lang="en-US" b="1" dirty="0"/>
              <a:t>F. </a:t>
            </a:r>
            <a:r>
              <a:rPr lang="en-US" dirty="0"/>
              <a:t>Building the canal was a great engineering feat. Thousands of workers labored </a:t>
            </a:r>
            <a:r>
              <a:rPr lang="en-US" dirty="0" smtClean="0"/>
              <a:t>for 10 </a:t>
            </a:r>
            <a:r>
              <a:rPr lang="en-US" dirty="0"/>
              <a:t>years to carve a path through dense jungle and over mountains.</a:t>
            </a:r>
          </a:p>
          <a:p>
            <a:r>
              <a:rPr lang="en-US" b="1" dirty="0"/>
              <a:t>1. </a:t>
            </a:r>
            <a:r>
              <a:rPr lang="en-US" dirty="0"/>
              <a:t>They created a huge human-made lake and built locks to raise and lower ships </a:t>
            </a:r>
            <a:r>
              <a:rPr lang="en-US" dirty="0" smtClean="0"/>
              <a:t>to different </a:t>
            </a:r>
            <a:r>
              <a:rPr lang="en-US" dirty="0"/>
              <a:t>water levels.</a:t>
            </a:r>
          </a:p>
          <a:p>
            <a:r>
              <a:rPr lang="en-US" b="1" dirty="0"/>
              <a:t>2. </a:t>
            </a:r>
            <a:r>
              <a:rPr lang="en-US" dirty="0" err="1"/>
              <a:t>Amajor</a:t>
            </a:r>
            <a:r>
              <a:rPr lang="en-US" dirty="0"/>
              <a:t> obstacle was disease. The region was a damp, tropical jungle, hot </a:t>
            </a:r>
            <a:r>
              <a:rPr lang="en-US" dirty="0" smtClean="0"/>
              <a:t>and swarming </a:t>
            </a:r>
            <a:r>
              <a:rPr lang="en-US" dirty="0"/>
              <a:t>with mosquitoes that carried yellow fever and malaria. An army doctor</a:t>
            </a:r>
            <a:r>
              <a:rPr lang="en-US" dirty="0" smtClean="0"/>
              <a:t>, Colonel </a:t>
            </a:r>
            <a:r>
              <a:rPr lang="en-US" dirty="0"/>
              <a:t>William Gorgas, went to Panama to fight and eventually eliminate </a:t>
            </a:r>
            <a:r>
              <a:rPr lang="en-US" dirty="0" smtClean="0"/>
              <a:t>yellow fever </a:t>
            </a:r>
            <a:r>
              <a:rPr lang="en-US" dirty="0"/>
              <a:t>and reduce the cases of malaria.</a:t>
            </a:r>
          </a:p>
          <a:p>
            <a:r>
              <a:rPr lang="en-US" b="1" dirty="0"/>
              <a:t>3. </a:t>
            </a:r>
            <a:r>
              <a:rPr lang="en-US" dirty="0"/>
              <a:t>The Panama Canal opened on August 15, 1914. The </a:t>
            </a:r>
            <a:r>
              <a:rPr lang="en-US" i="1" dirty="0"/>
              <a:t>Ancon, </a:t>
            </a:r>
            <a:r>
              <a:rPr lang="en-US" dirty="0"/>
              <a:t>a cargo ship, made </a:t>
            </a:r>
            <a:r>
              <a:rPr lang="en-US" dirty="0" smtClean="0"/>
              <a:t>the first </a:t>
            </a:r>
            <a:r>
              <a:rPr lang="en-US" dirty="0"/>
              <a:t>trip. The canal reduced shipping costs, helped extend American naval power</a:t>
            </a:r>
            <a:r>
              <a:rPr lang="en-US" dirty="0" smtClean="0"/>
              <a:t>, and </a:t>
            </a:r>
            <a:r>
              <a:rPr lang="en-US" dirty="0"/>
              <a:t>guaranteed a strong American presence in Latin America. Many </a:t>
            </a:r>
            <a:r>
              <a:rPr lang="en-US" dirty="0" smtClean="0"/>
              <a:t>Latin Americans </a:t>
            </a:r>
            <a:r>
              <a:rPr lang="en-US" dirty="0"/>
              <a:t>though were bitter over how the Canal Zone was acquired, </a:t>
            </a:r>
            <a:r>
              <a:rPr lang="en-US" dirty="0" smtClean="0"/>
              <a:t>and their </a:t>
            </a:r>
            <a:r>
              <a:rPr lang="en-US" dirty="0"/>
              <a:t>relationship with the United States remained difficult.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8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16103"/>
            <a:ext cx="7729728" cy="1188720"/>
          </a:xfrm>
        </p:spPr>
        <p:txBody>
          <a:bodyPr/>
          <a:lstStyle/>
          <a:p>
            <a:r>
              <a:rPr lang="en-US" b="1" dirty="0"/>
              <a:t>Policing the Western Hemisphere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1" y="1860698"/>
            <a:ext cx="11004697" cy="387932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President Theodore Roosevelt believed that the United States should respond to </a:t>
            </a:r>
            <a:r>
              <a:rPr lang="en-US" dirty="0" smtClean="0"/>
              <a:t>foreign crises </a:t>
            </a:r>
            <a:r>
              <a:rPr lang="en-US" dirty="0"/>
              <a:t>with military action. Often he said “Speak softly and carry a big stick,” </a:t>
            </a:r>
            <a:r>
              <a:rPr lang="en-US" dirty="0" smtClean="0"/>
              <a:t>so he </a:t>
            </a:r>
            <a:r>
              <a:rPr lang="en-US" dirty="0"/>
              <a:t>became known for his “big stick” approach.</a:t>
            </a:r>
          </a:p>
          <a:p>
            <a:r>
              <a:rPr lang="en-US" b="1" dirty="0"/>
              <a:t>B. </a:t>
            </a:r>
            <a:r>
              <a:rPr lang="en-US" dirty="0"/>
              <a:t>The Caribbean region was unstable. Roosevelt worried that European powers </a:t>
            </a:r>
            <a:r>
              <a:rPr lang="en-US" dirty="0" smtClean="0"/>
              <a:t>would intervene</a:t>
            </a:r>
            <a:r>
              <a:rPr lang="en-US" dirty="0"/>
              <a:t>. He developed a policy known as the Roosevelt Corollary. This was </a:t>
            </a:r>
            <a:r>
              <a:rPr lang="en-US" dirty="0" smtClean="0"/>
              <a:t>added to </a:t>
            </a:r>
            <a:r>
              <a:rPr lang="en-US" dirty="0"/>
              <a:t>the Monroe Doctrine as a result of economic troubles in Venezuela in 1902 and </a:t>
            </a:r>
            <a:r>
              <a:rPr lang="en-US" dirty="0" smtClean="0"/>
              <a:t>the fall </a:t>
            </a:r>
            <a:r>
              <a:rPr lang="en-US" dirty="0"/>
              <a:t>of the government of the Dominican Republic in 1903. The president </a:t>
            </a:r>
            <a:r>
              <a:rPr lang="en-US" dirty="0" smtClean="0"/>
              <a:t>responded as </a:t>
            </a:r>
            <a:r>
              <a:rPr lang="en-US" dirty="0"/>
              <a:t>a police officer in Latin America intervening in the affairs of nations when </a:t>
            </a:r>
            <a:r>
              <a:rPr lang="en-US" dirty="0" smtClean="0"/>
              <a:t>they seemed </a:t>
            </a:r>
            <a:r>
              <a:rPr lang="en-US" dirty="0"/>
              <a:t>unstable.</a:t>
            </a:r>
          </a:p>
          <a:p>
            <a:r>
              <a:rPr lang="en-US" b="1" dirty="0"/>
              <a:t>C. </a:t>
            </a:r>
            <a:r>
              <a:rPr lang="en-US" dirty="0"/>
              <a:t>The Roosevelt Corollary was first used in the Dominican Republic in 1905 when </a:t>
            </a:r>
            <a:r>
              <a:rPr lang="en-US" dirty="0" smtClean="0"/>
              <a:t>the United </a:t>
            </a:r>
            <a:r>
              <a:rPr lang="en-US" dirty="0"/>
              <a:t>States took control of the country’s finances. It was used again in 1906 </a:t>
            </a:r>
            <a:r>
              <a:rPr lang="en-US" dirty="0" smtClean="0"/>
              <a:t>when the </a:t>
            </a:r>
            <a:r>
              <a:rPr lang="en-US" dirty="0"/>
              <a:t>United States sent troops to Cuba to stop the revolt there.</a:t>
            </a:r>
          </a:p>
          <a:p>
            <a:r>
              <a:rPr lang="en-US" b="1" dirty="0"/>
              <a:t>D. </a:t>
            </a:r>
            <a:r>
              <a:rPr lang="en-US" dirty="0"/>
              <a:t>William Howard Taft, Roosevelt’s successor, modified America’s foreign policy </a:t>
            </a:r>
            <a:r>
              <a:rPr lang="en-US" dirty="0" smtClean="0"/>
              <a:t>by intervening </a:t>
            </a:r>
            <a:r>
              <a:rPr lang="en-US" dirty="0"/>
              <a:t>in other nations’ affairs when American business interests were threatened</a:t>
            </a:r>
            <a:r>
              <a:rPr lang="en-US" dirty="0" smtClean="0"/>
              <a:t>. This </a:t>
            </a:r>
            <a:r>
              <a:rPr lang="en-US" dirty="0"/>
              <a:t>policy was called dollar diplomacy, linking American business interests </a:t>
            </a:r>
            <a:r>
              <a:rPr lang="en-US" dirty="0" smtClean="0"/>
              <a:t>to diplomatic </a:t>
            </a:r>
            <a:r>
              <a:rPr lang="en-US" dirty="0"/>
              <a:t>interests.</a:t>
            </a:r>
          </a:p>
          <a:p>
            <a:r>
              <a:rPr lang="en-US" b="1" dirty="0"/>
              <a:t>E. </a:t>
            </a:r>
            <a:r>
              <a:rPr lang="en-US" dirty="0"/>
              <a:t>Dollar diplomacy helped American investments in Latin America grow.</a:t>
            </a:r>
          </a:p>
          <a:p>
            <a:r>
              <a:rPr lang="en-US" b="1" dirty="0"/>
              <a:t>1. </a:t>
            </a:r>
            <a:r>
              <a:rPr lang="en-US" dirty="0"/>
              <a:t>The money built roads, railroads, and harbors.</a:t>
            </a:r>
          </a:p>
          <a:p>
            <a:r>
              <a:rPr lang="en-US" b="1" dirty="0"/>
              <a:t>2. </a:t>
            </a:r>
            <a:r>
              <a:rPr lang="en-US" dirty="0"/>
              <a:t>The money stimulated trade and benefited both Latin America and the </a:t>
            </a:r>
            <a:r>
              <a:rPr lang="en-US" dirty="0" smtClean="0"/>
              <a:t>United States</a:t>
            </a:r>
            <a:r>
              <a:rPr lang="en-US" dirty="0"/>
              <a:t>.</a:t>
            </a:r>
          </a:p>
          <a:p>
            <a:r>
              <a:rPr lang="en-US" b="1" dirty="0"/>
              <a:t>3. </a:t>
            </a:r>
            <a:r>
              <a:rPr lang="en-US" dirty="0"/>
              <a:t>Large American companies held great power and controlled the politics of </a:t>
            </a:r>
            <a:r>
              <a:rPr lang="en-US" dirty="0" smtClean="0"/>
              <a:t>some nations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Military intervention followed dollar diplomacy if business interests were threatened</a:t>
            </a:r>
            <a:r>
              <a:rPr lang="en-US" dirty="0" smtClean="0"/>
              <a:t>. In </a:t>
            </a:r>
            <a:r>
              <a:rPr lang="en-US" dirty="0"/>
              <a:t>1912 marines were sent to Nicaragua to restore peace when a </a:t>
            </a:r>
            <a:r>
              <a:rPr lang="en-US" dirty="0" smtClean="0"/>
              <a:t>revolt threatened </a:t>
            </a:r>
            <a:r>
              <a:rPr lang="en-US" dirty="0"/>
              <a:t>business interests. This action increased anti-American feelings.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65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Relations </a:t>
            </a:r>
            <a:r>
              <a:rPr lang="en-US" b="1" dirty="0"/>
              <a:t>with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87" y="2638044"/>
            <a:ext cx="10877107" cy="310198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Mexico had a series of civil wars in the early 1900s that threatened American </a:t>
            </a:r>
            <a:r>
              <a:rPr lang="en-US" dirty="0" smtClean="0"/>
              <a:t>investments and </a:t>
            </a:r>
            <a:r>
              <a:rPr lang="en-US" dirty="0"/>
              <a:t>led to American military intervention.</a:t>
            </a:r>
          </a:p>
          <a:p>
            <a:r>
              <a:rPr lang="en-US" b="1" dirty="0"/>
              <a:t>1. </a:t>
            </a:r>
            <a:r>
              <a:rPr lang="en-US" dirty="0"/>
              <a:t>In 1911 Francisco Madero led a revolt to overthrow </a:t>
            </a:r>
            <a:r>
              <a:rPr lang="en-US" dirty="0" err="1"/>
              <a:t>Porifirio</a:t>
            </a:r>
            <a:r>
              <a:rPr lang="en-US" dirty="0"/>
              <a:t> </a:t>
            </a:r>
            <a:r>
              <a:rPr lang="en-US" dirty="0" err="1"/>
              <a:t>Díaz</a:t>
            </a:r>
            <a:r>
              <a:rPr lang="en-US" dirty="0"/>
              <a:t>, a brutal dictator.</a:t>
            </a:r>
          </a:p>
          <a:p>
            <a:r>
              <a:rPr lang="en-US" b="1" dirty="0"/>
              <a:t>2. </a:t>
            </a:r>
            <a:r>
              <a:rPr lang="en-US" dirty="0"/>
              <a:t>Madero was overthrown and killed by General </a:t>
            </a:r>
            <a:r>
              <a:rPr lang="en-US" dirty="0" err="1"/>
              <a:t>Victoriano</a:t>
            </a:r>
            <a:r>
              <a:rPr lang="en-US" dirty="0"/>
              <a:t> Huerta two years later</a:t>
            </a:r>
            <a:r>
              <a:rPr lang="en-US" dirty="0" smtClean="0"/>
              <a:t>. He </a:t>
            </a:r>
            <a:r>
              <a:rPr lang="en-US" dirty="0"/>
              <a:t>favored the wealthy and foreign interests like </a:t>
            </a:r>
            <a:r>
              <a:rPr lang="en-US" dirty="0" err="1"/>
              <a:t>Díaz</a:t>
            </a:r>
            <a:r>
              <a:rPr lang="en-US" dirty="0"/>
              <a:t>.</a:t>
            </a:r>
          </a:p>
          <a:p>
            <a:r>
              <a:rPr lang="en-US" b="1" dirty="0"/>
              <a:t>3. </a:t>
            </a:r>
            <a:r>
              <a:rPr lang="en-US" dirty="0"/>
              <a:t>Civil war broke out after Huerta took power. Woodrow Wilson did not </a:t>
            </a:r>
            <a:r>
              <a:rPr lang="en-US" dirty="0" smtClean="0"/>
              <a:t>recognize the </a:t>
            </a:r>
            <a:r>
              <a:rPr lang="en-US" dirty="0"/>
              <a:t>Huerta regime.</a:t>
            </a:r>
          </a:p>
          <a:p>
            <a:r>
              <a:rPr lang="en-US" b="1" dirty="0"/>
              <a:t>B. </a:t>
            </a:r>
            <a:r>
              <a:rPr lang="en-US" dirty="0"/>
              <a:t>Wilson followed a foreign policy based on moral principles. He believed that </a:t>
            </a:r>
            <a:r>
              <a:rPr lang="en-US" dirty="0" smtClean="0"/>
              <a:t>the United </a:t>
            </a:r>
            <a:r>
              <a:rPr lang="en-US" dirty="0"/>
              <a:t>States had a duty to “teach the South American republics to elect good men</a:t>
            </a:r>
            <a:r>
              <a:rPr lang="en-US" dirty="0" smtClean="0"/>
              <a:t>.” He </a:t>
            </a:r>
            <a:r>
              <a:rPr lang="en-US" dirty="0"/>
              <a:t>believed in the ideals of democracy. His policy faced a major challenge </a:t>
            </a:r>
            <a:r>
              <a:rPr lang="en-US" dirty="0" smtClean="0"/>
              <a:t>under Huerta</a:t>
            </a:r>
            <a:r>
              <a:rPr lang="en-US" dirty="0"/>
              <a:t>. Wilson authorized arm sales to </a:t>
            </a:r>
            <a:r>
              <a:rPr lang="en-US" dirty="0" err="1"/>
              <a:t>Venustiana</a:t>
            </a:r>
            <a:r>
              <a:rPr lang="en-US" dirty="0"/>
              <a:t> Carranza, Huerta’s rival.</a:t>
            </a:r>
          </a:p>
          <a:p>
            <a:r>
              <a:rPr lang="en-US" b="1" dirty="0" smtClean="0"/>
              <a:t>C. </a:t>
            </a:r>
            <a:r>
              <a:rPr lang="en-US" dirty="0"/>
              <a:t>Carranza took power after Huerta was forced to flee. In April 1914, Huerta’s </a:t>
            </a:r>
            <a:r>
              <a:rPr lang="en-US" dirty="0" smtClean="0"/>
              <a:t>troops arrested </a:t>
            </a:r>
            <a:r>
              <a:rPr lang="en-US" dirty="0"/>
              <a:t>some American sailors, and Wilson ordered United States troops to take </a:t>
            </a:r>
            <a:r>
              <a:rPr lang="en-US" dirty="0" smtClean="0"/>
              <a:t>the port </a:t>
            </a:r>
            <a:r>
              <a:rPr lang="en-US" dirty="0"/>
              <a:t>of Veracruz. This strengthened Carranza’s position, and he was able to </a:t>
            </a:r>
            <a:r>
              <a:rPr lang="en-US" dirty="0" smtClean="0"/>
              <a:t>take power </a:t>
            </a:r>
            <a:r>
              <a:rPr lang="en-US" dirty="0"/>
              <a:t>and overthrow Huerta. American troops then withdrew.</a:t>
            </a:r>
          </a:p>
          <a:p>
            <a:r>
              <a:rPr lang="en-US" b="1" dirty="0"/>
              <a:t>D. </a:t>
            </a:r>
            <a:r>
              <a:rPr lang="en-US" dirty="0"/>
              <a:t>In another uprising by Francisco “</a:t>
            </a:r>
            <a:r>
              <a:rPr lang="en-US" dirty="0" err="1"/>
              <a:t>Pancho</a:t>
            </a:r>
            <a:r>
              <a:rPr lang="en-US" dirty="0"/>
              <a:t>” Villa in January 1916 against Carranza</a:t>
            </a:r>
            <a:r>
              <a:rPr lang="en-US" dirty="0" smtClean="0"/>
              <a:t>, 16 </a:t>
            </a:r>
            <a:r>
              <a:rPr lang="en-US" dirty="0"/>
              <a:t>Americans were shot because of American support of Carranza. Villa and his </a:t>
            </a:r>
            <a:r>
              <a:rPr lang="en-US" dirty="0" smtClean="0"/>
              <a:t>rebels then </a:t>
            </a:r>
            <a:r>
              <a:rPr lang="en-US" dirty="0"/>
              <a:t>crossed into New Mexico, burned the town of Columbus, and killed 18 </a:t>
            </a:r>
            <a:r>
              <a:rPr lang="en-US" dirty="0" smtClean="0"/>
              <a:t>Americans there</a:t>
            </a:r>
            <a:r>
              <a:rPr lang="en-US" dirty="0"/>
              <a:t>.</a:t>
            </a:r>
          </a:p>
          <a:p>
            <a:r>
              <a:rPr lang="en-US" b="1" dirty="0"/>
              <a:t>1. </a:t>
            </a:r>
            <a:r>
              <a:rPr lang="en-US" dirty="0"/>
              <a:t>President Wilson sent General John J. Pershing and a large force into Mexico </a:t>
            </a:r>
            <a:r>
              <a:rPr lang="en-US" dirty="0" smtClean="0"/>
              <a:t>to capture </a:t>
            </a:r>
            <a:r>
              <a:rPr lang="en-US" dirty="0" err="1"/>
              <a:t>Pancho</a:t>
            </a:r>
            <a:r>
              <a:rPr lang="en-US" dirty="0"/>
              <a:t> Villa.</a:t>
            </a:r>
          </a:p>
          <a:p>
            <a:r>
              <a:rPr lang="en-US" b="1" dirty="0"/>
              <a:t>2. </a:t>
            </a:r>
            <a:r>
              <a:rPr lang="en-US" dirty="0"/>
              <a:t>The Mexicans protected Villa, so Pershing never captured him, although the </a:t>
            </a:r>
            <a:r>
              <a:rPr lang="en-US" dirty="0" smtClean="0"/>
              <a:t>troops pursued </a:t>
            </a:r>
            <a:r>
              <a:rPr lang="en-US" dirty="0"/>
              <a:t>Villa across Mexico for almost a year.</a:t>
            </a:r>
          </a:p>
          <a:p>
            <a:r>
              <a:rPr lang="en-US" b="1" dirty="0"/>
              <a:t>3. </a:t>
            </a:r>
            <a:r>
              <a:rPr lang="en-US" dirty="0"/>
              <a:t>In 1917 Americans withdrew from Mexico with war raging in Europe.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8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10430"/>
            <a:ext cx="7729728" cy="1188720"/>
          </a:xfrm>
        </p:spPr>
        <p:txBody>
          <a:bodyPr/>
          <a:lstStyle/>
          <a:p>
            <a:r>
              <a:rPr lang="en-US" b="1" dirty="0"/>
              <a:t>Theodore </a:t>
            </a:r>
            <a:r>
              <a:rPr lang="en-US" b="1" dirty="0" smtClean="0"/>
              <a:t>Roosevelt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8" y="1299150"/>
            <a:ext cx="11605033" cy="5558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A</a:t>
            </a:r>
            <a:r>
              <a:rPr lang="en-US" sz="1600" b="1" dirty="0"/>
              <a:t>. </a:t>
            </a:r>
            <a:r>
              <a:rPr lang="en-US" sz="1600" dirty="0"/>
              <a:t>In 1900 William McKinley was elected president of the United States. </a:t>
            </a:r>
            <a:r>
              <a:rPr lang="en-US" sz="1600" dirty="0" smtClean="0"/>
              <a:t>Theodore Roosevelt </a:t>
            </a:r>
            <a:r>
              <a:rPr lang="en-US" sz="1600" dirty="0"/>
              <a:t>was his vice president. Roosevelt became president when </a:t>
            </a:r>
            <a:r>
              <a:rPr lang="en-US" sz="1600" dirty="0" smtClean="0"/>
              <a:t>McKinley was </a:t>
            </a:r>
            <a:r>
              <a:rPr lang="en-US" sz="1600" dirty="0"/>
              <a:t>assassinated less than a year after taking office. Because McKinley had been </a:t>
            </a:r>
            <a:r>
              <a:rPr lang="en-US" sz="1600" dirty="0" smtClean="0"/>
              <a:t>a supporter </a:t>
            </a:r>
            <a:r>
              <a:rPr lang="en-US" sz="1600" dirty="0"/>
              <a:t>of big business and Roosevelt was a progressive, Roosevelt’s rise to </a:t>
            </a:r>
            <a:r>
              <a:rPr lang="en-US" sz="1600" dirty="0" smtClean="0"/>
              <a:t>the presidency </a:t>
            </a:r>
            <a:r>
              <a:rPr lang="en-US" sz="1600" dirty="0"/>
              <a:t>also brought a political shift to the White House.</a:t>
            </a:r>
          </a:p>
          <a:p>
            <a:pPr marL="0" indent="0">
              <a:buNone/>
            </a:pPr>
            <a:r>
              <a:rPr lang="en-US" sz="1600" b="1" dirty="0"/>
              <a:t>B. </a:t>
            </a:r>
            <a:r>
              <a:rPr lang="en-US" sz="1600" dirty="0"/>
              <a:t>During his term, Roosevelt became known as the “trustbuster,” because </a:t>
            </a:r>
            <a:r>
              <a:rPr lang="en-US" sz="1600" dirty="0" smtClean="0"/>
              <a:t>his administration </a:t>
            </a:r>
            <a:r>
              <a:rPr lang="en-US" sz="1600" dirty="0"/>
              <a:t>obtained 25 indictments against various trusts. One </a:t>
            </a:r>
            <a:r>
              <a:rPr lang="en-US" sz="1600" dirty="0" smtClean="0"/>
              <a:t>famous antitrust </a:t>
            </a:r>
            <a:r>
              <a:rPr lang="en-US" sz="1600" dirty="0"/>
              <a:t>action was against a railroad monopoly called the Northern </a:t>
            </a:r>
            <a:r>
              <a:rPr lang="en-US" sz="1600" dirty="0" smtClean="0"/>
              <a:t>Securities Company</a:t>
            </a:r>
            <a:r>
              <a:rPr lang="en-US" sz="1600" dirty="0"/>
              <a:t>. Roosevelt’s actions led to the breakup of that trust.</a:t>
            </a:r>
          </a:p>
          <a:p>
            <a:pPr marL="0" indent="0">
              <a:buNone/>
            </a:pPr>
            <a:r>
              <a:rPr lang="en-US" sz="1600" b="1" dirty="0"/>
              <a:t>C. </a:t>
            </a:r>
            <a:r>
              <a:rPr lang="en-US" sz="1600" dirty="0"/>
              <a:t>Although Roosevelt fought against trusts, he was not against their existence. But </a:t>
            </a:r>
            <a:r>
              <a:rPr lang="en-US" sz="1600" dirty="0" smtClean="0"/>
              <a:t>he thought </a:t>
            </a:r>
            <a:r>
              <a:rPr lang="en-US" sz="1600" dirty="0"/>
              <a:t>they had to be regulated to make sure they acted with the public welfare </a:t>
            </a:r>
            <a:r>
              <a:rPr lang="en-US" sz="1600" dirty="0" smtClean="0"/>
              <a:t>in mind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b="1" dirty="0"/>
              <a:t>D. </a:t>
            </a:r>
            <a:r>
              <a:rPr lang="en-US" sz="1600" dirty="0"/>
              <a:t>In 1902, 100,000 members of the United Mine Workers went on strike to demand </a:t>
            </a:r>
            <a:r>
              <a:rPr lang="en-US" sz="1600" dirty="0" smtClean="0"/>
              <a:t>higher pay</a:t>
            </a:r>
            <a:r>
              <a:rPr lang="en-US" sz="1600" dirty="0"/>
              <a:t>, an eight-hour workday, and recognition of their union. When the mine </a:t>
            </a:r>
            <a:r>
              <a:rPr lang="en-US" sz="1600" dirty="0" smtClean="0"/>
              <a:t>owners refused </a:t>
            </a:r>
            <a:r>
              <a:rPr lang="en-US" sz="1600" dirty="0"/>
              <a:t>to negotiate with the miners, Roosevelt forced them to agree to arbitration. </a:t>
            </a:r>
            <a:r>
              <a:rPr lang="en-US" sz="1600" dirty="0" smtClean="0"/>
              <a:t>The miners </a:t>
            </a:r>
            <a:r>
              <a:rPr lang="en-US" sz="1600" dirty="0"/>
              <a:t>won a pay increase and a reduction in work hours. Roosevelt’s action </a:t>
            </a:r>
            <a:r>
              <a:rPr lang="en-US" sz="1600" dirty="0" smtClean="0"/>
              <a:t>marked the </a:t>
            </a:r>
            <a:r>
              <a:rPr lang="en-US" sz="1600" dirty="0"/>
              <a:t>first time the power of the federal government was used to force a company </a:t>
            </a:r>
            <a:r>
              <a:rPr lang="en-US" sz="1600" dirty="0" smtClean="0"/>
              <a:t>to negotiate </a:t>
            </a:r>
            <a:r>
              <a:rPr lang="en-US" sz="1600" dirty="0"/>
              <a:t>with its workers.</a:t>
            </a:r>
          </a:p>
          <a:p>
            <a:pPr marL="0" indent="0">
              <a:buNone/>
            </a:pPr>
            <a:r>
              <a:rPr lang="en-US" sz="1600" b="1" dirty="0"/>
              <a:t>E. </a:t>
            </a:r>
            <a:r>
              <a:rPr lang="en-US" sz="1600" dirty="0"/>
              <a:t>Roosevelt ran for reelection in 1904, promising a “square deal,” or fair treatment </a:t>
            </a:r>
            <a:r>
              <a:rPr lang="en-US" sz="1600" dirty="0" smtClean="0"/>
              <a:t>for all</a:t>
            </a:r>
            <a:r>
              <a:rPr lang="en-US" sz="1600" dirty="0"/>
              <a:t>. When Roosevelt was reelected, he introduced a new era of government </a:t>
            </a:r>
            <a:r>
              <a:rPr lang="en-US" sz="1600" dirty="0" smtClean="0"/>
              <a:t>regulation of </a:t>
            </a:r>
            <a:r>
              <a:rPr lang="en-US" sz="1600" dirty="0"/>
              <a:t>business. For example, Roosevelt supported the Meat Inspection Act and the </a:t>
            </a:r>
            <a:r>
              <a:rPr lang="en-US" sz="1600" dirty="0" smtClean="0"/>
              <a:t>Pure Food </a:t>
            </a:r>
            <a:r>
              <a:rPr lang="en-US" sz="1600" dirty="0"/>
              <a:t>and Drug Act. These laws gave the federal government power to visit </a:t>
            </a:r>
            <a:r>
              <a:rPr lang="en-US" sz="1600" dirty="0" smtClean="0"/>
              <a:t>businesses and </a:t>
            </a:r>
            <a:r>
              <a:rPr lang="en-US" sz="1600" dirty="0"/>
              <a:t>inspect their products.</a:t>
            </a:r>
          </a:p>
          <a:p>
            <a:pPr marL="0" indent="0">
              <a:buNone/>
            </a:pPr>
            <a:r>
              <a:rPr lang="en-US" sz="1600" b="1" dirty="0"/>
              <a:t>F. </a:t>
            </a:r>
            <a:r>
              <a:rPr lang="en-US" sz="1600" dirty="0"/>
              <a:t>As president, Roosevelt also took strong measures to conserve the country’s </a:t>
            </a:r>
            <a:r>
              <a:rPr lang="en-US" sz="1600" dirty="0" smtClean="0"/>
              <a:t>forest, mineral</a:t>
            </a:r>
            <a:r>
              <a:rPr lang="en-US" sz="1600" dirty="0"/>
              <a:t>, and water resources. He pressured Congress to set aside millions of acres </a:t>
            </a:r>
            <a:r>
              <a:rPr lang="en-US" sz="1600" dirty="0" smtClean="0"/>
              <a:t>of national </a:t>
            </a:r>
            <a:r>
              <a:rPr lang="en-US" sz="1600" dirty="0"/>
              <a:t>forests, and he created the nation’s first wildlife sanctuaries. Roosevelt </a:t>
            </a:r>
            <a:r>
              <a:rPr lang="en-US" sz="1600" dirty="0" smtClean="0"/>
              <a:t>also proposed </a:t>
            </a:r>
            <a:r>
              <a:rPr lang="en-US" sz="1600" dirty="0"/>
              <a:t>setting up the United States Forest Service in 1905.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691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American Foreign </a:t>
            </a:r>
            <a:r>
              <a:rPr lang="en-US" b="1" dirty="0" smtClean="0"/>
              <a:t>Policy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75" y="2638044"/>
            <a:ext cx="11381872" cy="31019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The words George Washington spoke in his farewell address in 1796 advising </a:t>
            </a:r>
            <a:r>
              <a:rPr lang="en-US" dirty="0" smtClean="0"/>
              <a:t>America to </a:t>
            </a:r>
            <a:r>
              <a:rPr lang="en-US" dirty="0"/>
              <a:t>“steer clear of permanent alliances with any portion of the foreign world” </a:t>
            </a:r>
            <a:r>
              <a:rPr lang="en-US" dirty="0" smtClean="0"/>
              <a:t>guided the </a:t>
            </a:r>
            <a:r>
              <a:rPr lang="en-US" dirty="0"/>
              <a:t>American policy of isolationism for about 100 years.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Then </a:t>
            </a:r>
            <a:r>
              <a:rPr lang="en-US" b="1" u="sng" dirty="0"/>
              <a:t>expansionism </a:t>
            </a:r>
            <a:r>
              <a:rPr lang="en-US" dirty="0"/>
              <a:t>became the American way as America settled the country </a:t>
            </a:r>
            <a:r>
              <a:rPr lang="en-US" dirty="0" smtClean="0"/>
              <a:t>from coast </a:t>
            </a:r>
            <a:r>
              <a:rPr lang="en-US" dirty="0"/>
              <a:t>to coast. When the frontier no longer existed, </a:t>
            </a:r>
            <a:r>
              <a:rPr lang="en-US" b="1" u="sng" dirty="0"/>
              <a:t>America began to look overseas </a:t>
            </a:r>
            <a:r>
              <a:rPr lang="en-US" b="1" u="sng" dirty="0" smtClean="0"/>
              <a:t>to expand </a:t>
            </a:r>
            <a:r>
              <a:rPr lang="en-US" b="1" u="sng" dirty="0"/>
              <a:t>its trade and compete for political influence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In the mid-1800s, American merchants traded with China and hoped to expand </a:t>
            </a:r>
            <a:r>
              <a:rPr lang="en-US" dirty="0" smtClean="0"/>
              <a:t>to other </a:t>
            </a:r>
            <a:r>
              <a:rPr lang="en-US" dirty="0"/>
              <a:t>parts of the world. Matthew Perry’s mission to Japan opened trade </a:t>
            </a:r>
            <a:r>
              <a:rPr lang="en-US" dirty="0" smtClean="0"/>
              <a:t>between Japan </a:t>
            </a:r>
            <a:r>
              <a:rPr lang="en-US" dirty="0"/>
              <a:t>and the United States.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In 1853 President Millard Fillmore sent Commodore Perry on a mission to </a:t>
            </a:r>
            <a:r>
              <a:rPr lang="en-US" dirty="0" smtClean="0"/>
              <a:t>Japan to </a:t>
            </a:r>
            <a:r>
              <a:rPr lang="en-US" dirty="0"/>
              <a:t>ask the Japanese to open up their ports to American ships.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In 1854 when Perry returned, the Japanese signed the </a:t>
            </a:r>
            <a:r>
              <a:rPr lang="en-US" b="1" u="sng" dirty="0"/>
              <a:t>Treaty of Kanagawa</a:t>
            </a:r>
            <a:r>
              <a:rPr lang="en-US" dirty="0"/>
              <a:t>. </a:t>
            </a:r>
            <a:r>
              <a:rPr lang="en-US" dirty="0" smtClean="0"/>
              <a:t>It opened </a:t>
            </a:r>
            <a:r>
              <a:rPr lang="en-US" dirty="0"/>
              <a:t>two Japanese ports to United States 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6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Age of Imperialism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2638044"/>
            <a:ext cx="11032958" cy="3871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The age of imperialism was a time during the late 1800s and early 1900s </a:t>
            </a:r>
            <a:r>
              <a:rPr lang="en-US" dirty="0" smtClean="0"/>
              <a:t>when powerful </a:t>
            </a:r>
            <a:r>
              <a:rPr lang="en-US" dirty="0"/>
              <a:t>European nations looked to create large empires for their political </a:t>
            </a:r>
            <a:r>
              <a:rPr lang="en-US" dirty="0" smtClean="0"/>
              <a:t>and economic </a:t>
            </a:r>
            <a:r>
              <a:rPr lang="en-US" dirty="0"/>
              <a:t>expansion. European nations competed with one another for power </a:t>
            </a:r>
            <a:r>
              <a:rPr lang="en-US" dirty="0" smtClean="0"/>
              <a:t>and influence </a:t>
            </a:r>
            <a:r>
              <a:rPr lang="en-US" dirty="0"/>
              <a:t>in Asia and Africa.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Some Americans wanted the United States to build an empire after the Civil War</a:t>
            </a:r>
            <a:r>
              <a:rPr lang="en-US" dirty="0" smtClean="0"/>
              <a:t>, when </a:t>
            </a:r>
            <a:r>
              <a:rPr lang="en-US" dirty="0"/>
              <a:t>interest in political and economic expansion developed. Secretary of </a:t>
            </a:r>
            <a:r>
              <a:rPr lang="en-US" dirty="0" smtClean="0"/>
              <a:t>State William </a:t>
            </a:r>
            <a:r>
              <a:rPr lang="en-US" dirty="0"/>
              <a:t>H. Seward pictured an American empire that dominated the Caribbean</a:t>
            </a:r>
            <a:r>
              <a:rPr lang="en-US" dirty="0" smtClean="0"/>
              <a:t>, Central </a:t>
            </a:r>
            <a:r>
              <a:rPr lang="en-US" dirty="0"/>
              <a:t>America, and the </a:t>
            </a:r>
            <a:r>
              <a:rPr lang="en-US" dirty="0" smtClean="0"/>
              <a:t>Pacific.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In 1867 Seward signed a treaty with Russia to buy Alaska, a Russian colony, for $</a:t>
            </a:r>
            <a:r>
              <a:rPr lang="en-US" dirty="0" smtClean="0"/>
              <a:t>7.2 million</a:t>
            </a:r>
            <a:r>
              <a:rPr lang="en-US" dirty="0"/>
              <a:t>. This purchase, although criticized by many as “Seward’s Folly,” was a </a:t>
            </a:r>
            <a:r>
              <a:rPr lang="en-US" dirty="0" smtClean="0"/>
              <a:t>major step </a:t>
            </a:r>
            <a:r>
              <a:rPr lang="en-US" dirty="0"/>
              <a:t>toward making his vision a reality.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Alaska was twice the size of Texas but a barren, icebound region.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When gold was discovered in the 1890s, people rethought their criticisms.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In 1912 Alaska became a United States territory.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4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8" y="1094874"/>
            <a:ext cx="11261558" cy="4645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Some Americans felt a sense of mission while being imperialistic. They felt that </a:t>
            </a:r>
            <a:r>
              <a:rPr lang="en-US" dirty="0" smtClean="0"/>
              <a:t>bringing American </a:t>
            </a:r>
            <a:r>
              <a:rPr lang="en-US" dirty="0"/>
              <a:t>culture and religion to people who were “uncivilized” would lift them </a:t>
            </a:r>
            <a:r>
              <a:rPr lang="en-US" dirty="0" smtClean="0"/>
              <a:t>up and </a:t>
            </a:r>
            <a:r>
              <a:rPr lang="en-US" dirty="0"/>
              <a:t>help them. America especially had a strong interest in Latin America.</a:t>
            </a:r>
          </a:p>
          <a:p>
            <a:pPr marL="0" indent="0">
              <a:buNone/>
            </a:pPr>
            <a:r>
              <a:rPr lang="en-US" b="1" dirty="0"/>
              <a:t>E. </a:t>
            </a:r>
            <a:r>
              <a:rPr lang="en-US" dirty="0"/>
              <a:t>Keeping European influence out of Latin America was one factor that led to the </a:t>
            </a:r>
            <a:r>
              <a:rPr lang="en-US" dirty="0" smtClean="0"/>
              <a:t>signing of </a:t>
            </a:r>
            <a:r>
              <a:rPr lang="en-US" dirty="0"/>
              <a:t>the Monroe Doctrine in 1823. As a result, the United States benefited and </a:t>
            </a:r>
            <a:r>
              <a:rPr lang="en-US" dirty="0" smtClean="0"/>
              <a:t>signed treaties </a:t>
            </a:r>
            <a:r>
              <a:rPr lang="en-US" dirty="0"/>
              <a:t>with a number of Latin American countries.</a:t>
            </a:r>
          </a:p>
          <a:p>
            <a:pPr marL="0" indent="0">
              <a:buNone/>
            </a:pPr>
            <a:r>
              <a:rPr lang="en-US" b="1" dirty="0"/>
              <a:t>F. </a:t>
            </a:r>
            <a:r>
              <a:rPr lang="en-US" dirty="0"/>
              <a:t>In 1889 James G. Blaine, the secretary of state, invited Latin American countries </a:t>
            </a:r>
            <a:r>
              <a:rPr lang="en-US" dirty="0" smtClean="0"/>
              <a:t>to attend </a:t>
            </a:r>
            <a:r>
              <a:rPr lang="en-US" dirty="0"/>
              <a:t>a Pan-American Conference in Washington, D.C. The Pan-American </a:t>
            </a:r>
            <a:r>
              <a:rPr lang="en-US" dirty="0" smtClean="0"/>
              <a:t>Union resulted </a:t>
            </a:r>
            <a:r>
              <a:rPr lang="en-US" dirty="0"/>
              <a:t>to share information among member nations.</a:t>
            </a:r>
          </a:p>
          <a:p>
            <a:pPr marL="0" indent="0">
              <a:buNone/>
            </a:pPr>
            <a:r>
              <a:rPr lang="en-US" b="1" dirty="0"/>
              <a:t>G. </a:t>
            </a:r>
            <a:r>
              <a:rPr lang="en-US" dirty="0"/>
              <a:t>The United States built its naval power during this time of expansion and imperialism</a:t>
            </a:r>
            <a:r>
              <a:rPr lang="en-US" dirty="0" smtClean="0"/>
              <a:t>. By </a:t>
            </a:r>
            <a:r>
              <a:rPr lang="en-US" dirty="0"/>
              <a:t>the early 1900s, it had the naval power to stand behind its expanded role in </a:t>
            </a:r>
            <a:r>
              <a:rPr lang="en-US" dirty="0" smtClean="0"/>
              <a:t>foreign affairs</a:t>
            </a:r>
            <a:r>
              <a:rPr lang="en-US" dirty="0"/>
              <a:t>. When Congress authorized construction of the first steel-hulled warships </a:t>
            </a:r>
            <a:r>
              <a:rPr lang="en-US" dirty="0" smtClean="0"/>
              <a:t>in 1883</a:t>
            </a:r>
            <a:r>
              <a:rPr lang="en-US" dirty="0"/>
              <a:t>, the navy changed from sails and wood to steam power and steel hulls.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51861"/>
            <a:ext cx="7729728" cy="924276"/>
          </a:xfrm>
        </p:spPr>
        <p:txBody>
          <a:bodyPr/>
          <a:lstStyle/>
          <a:p>
            <a:r>
              <a:rPr lang="en-US" b="1" dirty="0" smtClean="0"/>
              <a:t>Hawaii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3" y="1840581"/>
            <a:ext cx="11576142" cy="4836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 smtClean="0"/>
              <a:t>A</a:t>
            </a:r>
            <a:r>
              <a:rPr lang="en-US" sz="1500" b="1" dirty="0"/>
              <a:t>. </a:t>
            </a:r>
            <a:r>
              <a:rPr lang="en-US" sz="1500" dirty="0"/>
              <a:t>Secretary of State William Seward wanted to build America’s empire in the Pacific</a:t>
            </a:r>
            <a:r>
              <a:rPr lang="en-US" sz="1500" dirty="0" smtClean="0"/>
              <a:t>. The </a:t>
            </a:r>
            <a:r>
              <a:rPr lang="en-US" sz="1500" dirty="0"/>
              <a:t>United States acquired the following Pacific regions:</a:t>
            </a:r>
          </a:p>
          <a:p>
            <a:pPr marL="0" indent="0">
              <a:buNone/>
            </a:pPr>
            <a:r>
              <a:rPr lang="en-US" sz="1500" b="1" dirty="0"/>
              <a:t>1. </a:t>
            </a:r>
            <a:r>
              <a:rPr lang="en-US" sz="1500" dirty="0"/>
              <a:t>In 1867 the two small Pacific islands of Midway</a:t>
            </a:r>
          </a:p>
          <a:p>
            <a:pPr marL="0" indent="0">
              <a:buNone/>
            </a:pPr>
            <a:r>
              <a:rPr lang="en-US" sz="1500" b="1" dirty="0"/>
              <a:t>2. </a:t>
            </a:r>
            <a:r>
              <a:rPr lang="en-US" sz="1500" dirty="0"/>
              <a:t>Hawaii, as a territory, in 1900</a:t>
            </a:r>
          </a:p>
          <a:p>
            <a:pPr marL="0" indent="0">
              <a:buNone/>
            </a:pPr>
            <a:r>
              <a:rPr lang="en-US" sz="1500" b="1" dirty="0"/>
              <a:t>3. </a:t>
            </a:r>
            <a:r>
              <a:rPr lang="en-US" sz="1500" dirty="0"/>
              <a:t>American Samoa in 1900</a:t>
            </a:r>
          </a:p>
          <a:p>
            <a:pPr marL="0" indent="0">
              <a:buNone/>
            </a:pPr>
            <a:r>
              <a:rPr lang="en-US" sz="1500" b="1" dirty="0"/>
              <a:t>B. </a:t>
            </a:r>
            <a:r>
              <a:rPr lang="en-US" sz="1500" dirty="0"/>
              <a:t>Interest in the Hawaiian Islands grew. American trade with Hawaii had begun in </a:t>
            </a:r>
            <a:r>
              <a:rPr lang="en-US" sz="1500" dirty="0" smtClean="0"/>
              <a:t>the 1790s</a:t>
            </a:r>
            <a:r>
              <a:rPr lang="en-US" sz="1500" dirty="0"/>
              <a:t>. Christian missionaries arrived in 1820 and established schools, created a </a:t>
            </a:r>
            <a:r>
              <a:rPr lang="en-US" sz="1500" dirty="0" smtClean="0"/>
              <a:t>written Hawaiian </a:t>
            </a:r>
            <a:r>
              <a:rPr lang="en-US" sz="1500" dirty="0"/>
              <a:t>alphabet, and translated the Bible into Hawaiian. American whaling </a:t>
            </a:r>
            <a:r>
              <a:rPr lang="en-US" sz="1500" dirty="0" smtClean="0"/>
              <a:t>merchants settled </a:t>
            </a:r>
            <a:r>
              <a:rPr lang="en-US" sz="1500" dirty="0"/>
              <a:t>there, too. Americans and Europeans also brought diseases that devastated </a:t>
            </a:r>
            <a:r>
              <a:rPr lang="en-US" sz="1500" dirty="0" smtClean="0"/>
              <a:t>the population</a:t>
            </a:r>
            <a:r>
              <a:rPr lang="en-US" sz="1500" dirty="0"/>
              <a:t>.</a:t>
            </a:r>
          </a:p>
          <a:p>
            <a:pPr marL="0" indent="0">
              <a:buNone/>
            </a:pPr>
            <a:r>
              <a:rPr lang="en-US" sz="1500" b="1" dirty="0"/>
              <a:t>C. </a:t>
            </a:r>
            <a:r>
              <a:rPr lang="en-US" sz="1500" dirty="0"/>
              <a:t>The sugar industry grew, and Hawaii was more and more under American influence</a:t>
            </a:r>
            <a:r>
              <a:rPr lang="en-US" sz="1500" dirty="0" smtClean="0"/>
              <a:t>. In </a:t>
            </a:r>
            <a:r>
              <a:rPr lang="en-US" sz="1500" dirty="0"/>
              <a:t>the 1830s, an American firm introduced sugarcane. Missionaries and traders </a:t>
            </a:r>
            <a:r>
              <a:rPr lang="en-US" sz="1500" dirty="0" smtClean="0"/>
              <a:t>bought land </a:t>
            </a:r>
            <a:r>
              <a:rPr lang="en-US" sz="1500" dirty="0"/>
              <a:t>and established sugar plantations. Immigrants from Japan, China, and </a:t>
            </a:r>
            <a:r>
              <a:rPr lang="en-US" sz="1500" dirty="0" smtClean="0"/>
              <a:t>other Pacific </a:t>
            </a:r>
            <a:r>
              <a:rPr lang="en-US" sz="1500" dirty="0"/>
              <a:t>islands came to work in the fields. America took control of most of the </a:t>
            </a:r>
            <a:r>
              <a:rPr lang="en-US" sz="1500" dirty="0" smtClean="0"/>
              <a:t>land and </a:t>
            </a:r>
            <a:r>
              <a:rPr lang="en-US" sz="1500" dirty="0"/>
              <a:t>businesses, and influenced Hawaiian politics.</a:t>
            </a:r>
          </a:p>
          <a:p>
            <a:pPr marL="0" indent="0">
              <a:buNone/>
            </a:pPr>
            <a:r>
              <a:rPr lang="en-US" sz="1500" b="1" dirty="0"/>
              <a:t>D. </a:t>
            </a:r>
            <a:r>
              <a:rPr lang="en-US" sz="1500" dirty="0"/>
              <a:t>Tariffs greatly affected the sugar industry. In 1885 Hawaiian sugar exported to </a:t>
            </a:r>
            <a:r>
              <a:rPr lang="en-US" sz="1500" dirty="0" smtClean="0"/>
              <a:t>the United </a:t>
            </a:r>
            <a:r>
              <a:rPr lang="en-US" sz="1500" dirty="0"/>
              <a:t>States was allowed to enter the country without tariffs. As a result, </a:t>
            </a:r>
            <a:r>
              <a:rPr lang="en-US" sz="1500" dirty="0" smtClean="0"/>
              <a:t>exports soared </a:t>
            </a:r>
            <a:r>
              <a:rPr lang="en-US" sz="1500" dirty="0"/>
              <a:t>and profits increased. In 1886 in return for renewal of the trade agreement, </a:t>
            </a:r>
            <a:r>
              <a:rPr lang="en-US" sz="1500" dirty="0" smtClean="0"/>
              <a:t>the United </a:t>
            </a:r>
            <a:r>
              <a:rPr lang="en-US" sz="1500" dirty="0"/>
              <a:t>States acquired a naval base at Pearl Harbor. In the early 1890s, </a:t>
            </a:r>
            <a:r>
              <a:rPr lang="en-US" sz="1500" dirty="0" smtClean="0"/>
              <a:t>Congress revised </a:t>
            </a:r>
            <a:r>
              <a:rPr lang="en-US" sz="1500" dirty="0"/>
              <a:t>the tariff laws and eliminated the exemption for Hawaiian sugar. </a:t>
            </a:r>
            <a:r>
              <a:rPr lang="en-US" sz="1500" dirty="0" smtClean="0"/>
              <a:t>Hawaiians dropped </a:t>
            </a:r>
            <a:r>
              <a:rPr lang="en-US" sz="1500" dirty="0"/>
              <a:t>the price to sell their sugar in order to compete with American sugar, </a:t>
            </a:r>
            <a:r>
              <a:rPr lang="en-US" sz="1500" dirty="0" smtClean="0"/>
              <a:t>but their </a:t>
            </a:r>
            <a:r>
              <a:rPr lang="en-US" sz="1500" dirty="0"/>
              <a:t>sugar exports to the United States dropped and sugar growers faced ruin.</a:t>
            </a:r>
          </a:p>
          <a:p>
            <a:pPr marL="0" indent="0">
              <a:buNone/>
            </a:pPr>
            <a:r>
              <a:rPr lang="en-US" sz="1500" b="1" dirty="0"/>
              <a:t>E. </a:t>
            </a:r>
            <a:r>
              <a:rPr lang="en-US" sz="1500" dirty="0"/>
              <a:t>Queen Liliuokalani of Hawaii wanted Hawaiians to regain economic control of </a:t>
            </a:r>
            <a:r>
              <a:rPr lang="en-US" sz="1500" dirty="0" smtClean="0"/>
              <a:t>their islands</a:t>
            </a:r>
            <a:r>
              <a:rPr lang="en-US" sz="1500" dirty="0"/>
              <a:t>, so she took away powers that American sugar planters held. But </a:t>
            </a:r>
            <a:r>
              <a:rPr lang="en-US" sz="1500" dirty="0" smtClean="0"/>
              <a:t>the American </a:t>
            </a:r>
            <a:r>
              <a:rPr lang="en-US" sz="1500" dirty="0"/>
              <a:t>sugar planters successfully revolted against her. The queen left </a:t>
            </a:r>
            <a:r>
              <a:rPr lang="en-US" sz="1500" dirty="0" smtClean="0"/>
              <a:t>under protest </a:t>
            </a:r>
            <a:r>
              <a:rPr lang="en-US" sz="1500" dirty="0"/>
              <a:t>in 1893. White planters set up a provisional, or temporary, government.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72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64617"/>
            <a:ext cx="7729728" cy="826008"/>
          </a:xfrm>
        </p:spPr>
        <p:txBody>
          <a:bodyPr/>
          <a:lstStyle/>
          <a:p>
            <a:r>
              <a:rPr lang="en-US" dirty="0" smtClean="0"/>
              <a:t>HAWAII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67" y="1390650"/>
            <a:ext cx="11357811" cy="4349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F. </a:t>
            </a:r>
            <a:r>
              <a:rPr lang="en-US" sz="1600" dirty="0"/>
              <a:t>In 1898 Congress approved the annexation of Hawaii, and in 1900 Hawaii became </a:t>
            </a:r>
            <a:r>
              <a:rPr lang="en-US" sz="1600" dirty="0" smtClean="0"/>
              <a:t>a United </a:t>
            </a:r>
            <a:r>
              <a:rPr lang="en-US" sz="1600" dirty="0"/>
              <a:t>States territory after a long, hard battle.</a:t>
            </a:r>
          </a:p>
          <a:p>
            <a:pPr marL="0" indent="0">
              <a:buNone/>
            </a:pPr>
            <a:r>
              <a:rPr lang="en-US" sz="1600" b="1" dirty="0"/>
              <a:t>1. </a:t>
            </a:r>
            <a:r>
              <a:rPr lang="en-US" sz="1600" dirty="0"/>
              <a:t>John Stevens, the chief American diplomat in Hawaii, recognized Hawaii’s </a:t>
            </a:r>
            <a:r>
              <a:rPr lang="en-US" sz="1600" dirty="0" smtClean="0"/>
              <a:t>new government </a:t>
            </a:r>
            <a:r>
              <a:rPr lang="en-US" sz="1600" dirty="0"/>
              <a:t>and asked Washington to seek a treaty to add Hawaii to the </a:t>
            </a:r>
            <a:r>
              <a:rPr lang="en-US" sz="1600" dirty="0" smtClean="0"/>
              <a:t>United States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b="1" dirty="0"/>
              <a:t>2. </a:t>
            </a:r>
            <a:r>
              <a:rPr lang="en-US" sz="1600" dirty="0"/>
              <a:t>Although President Benjamin Harrison signed the treaty, the Senate did not </a:t>
            </a:r>
            <a:r>
              <a:rPr lang="en-US" sz="1600" dirty="0" smtClean="0"/>
              <a:t>ratify it </a:t>
            </a:r>
            <a:r>
              <a:rPr lang="en-US" sz="1600" dirty="0"/>
              <a:t>before he left office in 1893.</a:t>
            </a:r>
          </a:p>
          <a:p>
            <a:pPr marL="0" indent="0">
              <a:buNone/>
            </a:pPr>
            <a:r>
              <a:rPr lang="en-US" sz="1600" b="1" dirty="0"/>
              <a:t>3. </a:t>
            </a:r>
            <a:r>
              <a:rPr lang="en-US" sz="1600" dirty="0"/>
              <a:t>His successor, President Grover Cleveland, opposed annexation and withdrew </a:t>
            </a:r>
            <a:r>
              <a:rPr lang="en-US" sz="1600" dirty="0" smtClean="0"/>
              <a:t>the treaty </a:t>
            </a:r>
            <a:r>
              <a:rPr lang="en-US" sz="1600" dirty="0"/>
              <a:t>from the Senate after he learned that most Hawaiians did not support </a:t>
            </a:r>
            <a:r>
              <a:rPr lang="en-US" sz="1600" dirty="0" smtClean="0"/>
              <a:t>the revolt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b="1" dirty="0"/>
              <a:t>4. </a:t>
            </a:r>
            <a:r>
              <a:rPr lang="en-US" sz="1600" dirty="0"/>
              <a:t>A powerful group of Americans and their Hawaiian allies pushed for annexation</a:t>
            </a:r>
            <a:r>
              <a:rPr lang="en-US" sz="1600" dirty="0" smtClean="0"/>
              <a:t>, which </a:t>
            </a:r>
            <a:r>
              <a:rPr lang="en-US" sz="1600" dirty="0"/>
              <a:t>was approved under President William McKinley.</a:t>
            </a:r>
          </a:p>
          <a:p>
            <a:pPr marL="0" indent="0">
              <a:buNone/>
            </a:pPr>
            <a:r>
              <a:rPr lang="en-US" sz="1600" b="1" dirty="0"/>
              <a:t>G. </a:t>
            </a:r>
            <a:r>
              <a:rPr lang="en-US" sz="1600" dirty="0"/>
              <a:t>The United Stated gained the islands of Samoa located about 3,000 miles south </a:t>
            </a:r>
            <a:r>
              <a:rPr lang="en-US" sz="1600" dirty="0" smtClean="0"/>
              <a:t>of Hawaii</a:t>
            </a:r>
            <a:r>
              <a:rPr lang="en-US" sz="1600" dirty="0"/>
              <a:t>. In the 1830s, United States missionaries landed in Samoa. In 1878 Samoa </a:t>
            </a:r>
            <a:r>
              <a:rPr lang="en-US" sz="1600" dirty="0" smtClean="0"/>
              <a:t>gave America </a:t>
            </a:r>
            <a:r>
              <a:rPr lang="en-US" sz="1600" dirty="0"/>
              <a:t>special trading rights and land to build a naval station at the port of </a:t>
            </a:r>
            <a:r>
              <a:rPr lang="en-US" sz="1600" dirty="0" smtClean="0"/>
              <a:t>Pago Pago</a:t>
            </a:r>
            <a:r>
              <a:rPr lang="en-US" sz="1600" dirty="0"/>
              <a:t>. Great Britain and Germany also wanted trading rights.</a:t>
            </a:r>
          </a:p>
          <a:p>
            <a:pPr marL="0" indent="0">
              <a:buNone/>
            </a:pPr>
            <a:r>
              <a:rPr lang="en-US" sz="1600" b="1" dirty="0"/>
              <a:t>1. </a:t>
            </a:r>
            <a:r>
              <a:rPr lang="en-US" sz="1600" dirty="0"/>
              <a:t>In 1899 the United States, Great Britain, and Germany divided up the </a:t>
            </a:r>
            <a:r>
              <a:rPr lang="en-US" sz="1600" dirty="0" smtClean="0"/>
              <a:t>Samoan islands </a:t>
            </a:r>
            <a:r>
              <a:rPr lang="en-US" sz="1600" dirty="0"/>
              <a:t>without consulting the Samoans.</a:t>
            </a:r>
          </a:p>
          <a:p>
            <a:pPr marL="0" indent="0">
              <a:buNone/>
            </a:pPr>
            <a:r>
              <a:rPr lang="en-US" sz="1600" b="1" dirty="0"/>
              <a:t>2. </a:t>
            </a:r>
            <a:r>
              <a:rPr lang="en-US" sz="1600" dirty="0"/>
              <a:t>The United States and Germany split Samoa between them. Great Britain </a:t>
            </a:r>
            <a:r>
              <a:rPr lang="en-US" sz="1600" dirty="0" smtClean="0"/>
              <a:t>withdrew from </a:t>
            </a:r>
            <a:r>
              <a:rPr lang="en-US" sz="1600" dirty="0"/>
              <a:t>the area in return for rights on other Pacific islands.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446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13811"/>
            <a:ext cx="7729728" cy="1188720"/>
          </a:xfrm>
        </p:spPr>
        <p:txBody>
          <a:bodyPr/>
          <a:lstStyle/>
          <a:p>
            <a:r>
              <a:rPr lang="en-US" b="1" dirty="0"/>
              <a:t>China and the Open Door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699" y="2041452"/>
            <a:ext cx="11229975" cy="42530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In the late 1890s, European powers controlled sections of China where they </a:t>
            </a:r>
            <a:r>
              <a:rPr lang="en-US" dirty="0" smtClean="0"/>
              <a:t>had special </a:t>
            </a:r>
            <a:r>
              <a:rPr lang="en-US" dirty="0"/>
              <a:t>rights and powers.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Japan held the island of Formosa (present-day Taiwan) and parts of the </a:t>
            </a:r>
            <a:r>
              <a:rPr lang="en-US" dirty="0" smtClean="0"/>
              <a:t>Chinese mainland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Germany held the Shandong area in east-central China.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Great Britain and France held several provinces.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Russia moved into Manchuria and other areas in northern China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The United States did not want to be squeezed out of the China trade, so the </a:t>
            </a:r>
            <a:r>
              <a:rPr lang="en-US" dirty="0" smtClean="0"/>
              <a:t>secretary of </a:t>
            </a:r>
            <a:r>
              <a:rPr lang="en-US" dirty="0"/>
              <a:t>state, John Jay, proposed an Open Door Policy. It stated that each foreign </a:t>
            </a:r>
            <a:r>
              <a:rPr lang="en-US" dirty="0" smtClean="0"/>
              <a:t>nation could </a:t>
            </a:r>
            <a:r>
              <a:rPr lang="en-US" dirty="0"/>
              <a:t>trade freely in the other nation’s sphere of influence.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The Boxer Rebellion was a violent uprising against “foreign devils” in China. </a:t>
            </a:r>
            <a:r>
              <a:rPr lang="en-US" dirty="0" smtClean="0"/>
              <a:t>A secret martial-arts </a:t>
            </a:r>
            <a:r>
              <a:rPr lang="en-US" dirty="0"/>
              <a:t>society known as the Boxers besieged the capital city of Beijing. The </a:t>
            </a:r>
            <a:r>
              <a:rPr lang="en-US" dirty="0" smtClean="0"/>
              <a:t>rebellion lasted </a:t>
            </a:r>
            <a:r>
              <a:rPr lang="en-US" dirty="0"/>
              <a:t>for two months, during which many died and hundreds more were trapped </a:t>
            </a:r>
            <a:r>
              <a:rPr lang="en-US" dirty="0" smtClean="0"/>
              <a:t>in Beijing</a:t>
            </a:r>
            <a:r>
              <a:rPr lang="en-US" dirty="0"/>
              <a:t>. In August foreign troops defeated the Boxers and the siege ended.</a:t>
            </a:r>
          </a:p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Hay proposed a second Open Door Policy to which other foreign powers responded</a:t>
            </a:r>
            <a:r>
              <a:rPr lang="en-US" dirty="0" smtClean="0"/>
              <a:t>.  It </a:t>
            </a:r>
            <a:r>
              <a:rPr lang="en-US" dirty="0"/>
              <a:t>stressed the importance of maintaining China’s independence and respecting </a:t>
            </a:r>
            <a:r>
              <a:rPr lang="en-US" dirty="0" smtClean="0"/>
              <a:t>its borders</a:t>
            </a:r>
            <a:r>
              <a:rPr lang="en-US" dirty="0"/>
              <a:t>. As compensation for the rebellion’s damage, other foreign nations </a:t>
            </a:r>
            <a:r>
              <a:rPr lang="en-US" dirty="0" smtClean="0"/>
              <a:t>forced China </a:t>
            </a:r>
            <a:r>
              <a:rPr lang="en-US" dirty="0"/>
              <a:t>to sign new trade treaties.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6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56345"/>
            <a:ext cx="7729728" cy="1188720"/>
          </a:xfrm>
        </p:spPr>
        <p:txBody>
          <a:bodyPr/>
          <a:lstStyle/>
          <a:p>
            <a:r>
              <a:rPr lang="en-US" b="1" dirty="0"/>
              <a:t>Japan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07" y="2062716"/>
            <a:ext cx="11493795" cy="45188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Japan wanted to expand its power in Asia. It clashed with Russia and the </a:t>
            </a:r>
            <a:r>
              <a:rPr lang="en-US" dirty="0" smtClean="0"/>
              <a:t>United States </a:t>
            </a:r>
            <a:r>
              <a:rPr lang="en-US" dirty="0"/>
              <a:t>and ignored the Open Door Policy.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The Russo-Japanese War occurred in the early 1900s when Japan clashed with </a:t>
            </a:r>
            <a:r>
              <a:rPr lang="en-US" dirty="0" smtClean="0"/>
              <a:t>Russia over </a:t>
            </a:r>
            <a:r>
              <a:rPr lang="en-US" dirty="0"/>
              <a:t>Manchuria, which was rich in natural resources.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On February 8, 1904, Japan attacked the Russian fleet at Port Arthur in </a:t>
            </a:r>
            <a:r>
              <a:rPr lang="en-US" dirty="0" smtClean="0"/>
              <a:t>southern Manchuria </a:t>
            </a:r>
            <a:r>
              <a:rPr lang="en-US" dirty="0"/>
              <a:t>and scored several more victories that destroyed the Russian fleet.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By the spring of 1905, both countries were eager to make peace, so </a:t>
            </a:r>
            <a:r>
              <a:rPr lang="en-US" dirty="0" smtClean="0"/>
              <a:t>President Theodore </a:t>
            </a:r>
            <a:r>
              <a:rPr lang="en-US" dirty="0"/>
              <a:t>Roosevelt arranged for the leaders to meet.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In September 1905, Japan and Russia signed the Treaty of Portsmouth. It </a:t>
            </a:r>
            <a:r>
              <a:rPr lang="en-US" dirty="0" smtClean="0"/>
              <a:t>recognized Japan’s </a:t>
            </a:r>
            <a:r>
              <a:rPr lang="en-US" dirty="0"/>
              <a:t>control of Korea, and Japan pledged to halt its expansion.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Japan emerged from the war as the strongest naval power in the Pacific. It </a:t>
            </a:r>
            <a:r>
              <a:rPr lang="en-US" dirty="0" smtClean="0"/>
              <a:t>challenged the </a:t>
            </a:r>
            <a:r>
              <a:rPr lang="en-US" dirty="0"/>
              <a:t>United States for control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Relations between the United States and Japan deteriorated. During the </a:t>
            </a:r>
            <a:r>
              <a:rPr lang="en-US" dirty="0" smtClean="0"/>
              <a:t>Russo- Japanese </a:t>
            </a:r>
            <a:r>
              <a:rPr lang="en-US" dirty="0"/>
              <a:t>War, Japanese immigration to the United States, especially California</a:t>
            </a:r>
            <a:r>
              <a:rPr lang="en-US" dirty="0" smtClean="0"/>
              <a:t>, increased</a:t>
            </a:r>
            <a:r>
              <a:rPr lang="en-US" dirty="0"/>
              <a:t>. Americans resented the Japanese, and an anti-Asian feeling grew </a:t>
            </a:r>
            <a:r>
              <a:rPr lang="en-US" dirty="0" smtClean="0"/>
              <a:t>as Americans </a:t>
            </a:r>
            <a:r>
              <a:rPr lang="en-US" dirty="0"/>
              <a:t>felt the Japanese took away their jobs because they would work for </a:t>
            </a:r>
            <a:r>
              <a:rPr lang="en-US" dirty="0" smtClean="0"/>
              <a:t>less pay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In 1906 the San Francisco Board of Education ordered that Asian students </a:t>
            </a:r>
            <a:r>
              <a:rPr lang="en-US" dirty="0" smtClean="0"/>
              <a:t>attend separate </a:t>
            </a:r>
            <a:r>
              <a:rPr lang="en-US" dirty="0"/>
              <a:t>schools. The Japanese protested and felt that an 1894 treaty had </a:t>
            </a:r>
            <a:r>
              <a:rPr lang="en-US" dirty="0" smtClean="0"/>
              <a:t>been violated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President Roosevelt ordered the San Francisco board to change its policy </a:t>
            </a:r>
            <a:r>
              <a:rPr lang="en-US" dirty="0" smtClean="0"/>
              <a:t>and persuaded </a:t>
            </a:r>
            <a:r>
              <a:rPr lang="en-US" dirty="0"/>
              <a:t>Japan to sign the Gentlemen’s Agreement in which Japan </a:t>
            </a:r>
            <a:r>
              <a:rPr lang="en-US" dirty="0" smtClean="0"/>
              <a:t>promised to </a:t>
            </a:r>
            <a:r>
              <a:rPr lang="en-US" dirty="0"/>
              <a:t>restrict emigration. Japan resented the </a:t>
            </a:r>
            <a:r>
              <a:rPr lang="en-US" dirty="0" smtClean="0"/>
              <a:t>agreement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E. </a:t>
            </a:r>
            <a:r>
              <a:rPr lang="en-US" dirty="0"/>
              <a:t>In 1907 Roosevelt sent the “Great White Fleet,” 16 battleships on a cruise around </a:t>
            </a:r>
            <a:r>
              <a:rPr lang="en-US" dirty="0" smtClean="0"/>
              <a:t>the world </a:t>
            </a:r>
            <a:r>
              <a:rPr lang="en-US" dirty="0"/>
              <a:t>to show off America’s navy. When the fleet returned in 1909, the United </a:t>
            </a:r>
            <a:r>
              <a:rPr lang="en-US" dirty="0" smtClean="0"/>
              <a:t>States and </a:t>
            </a:r>
            <a:r>
              <a:rPr lang="en-US" dirty="0"/>
              <a:t>Japan had resolved many of their differences.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973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172</TotalTime>
  <Words>4144</Words>
  <Application>Microsoft Office PowerPoint</Application>
  <PresentationFormat>Widescreen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PowerPoint Presentation</vt:lpstr>
      <vt:lpstr>Theodore Roosevelt</vt:lpstr>
      <vt:lpstr> American Foreign Policy </vt:lpstr>
      <vt:lpstr>An Age of Imperialism </vt:lpstr>
      <vt:lpstr>PowerPoint Presentation</vt:lpstr>
      <vt:lpstr>Hawaii</vt:lpstr>
      <vt:lpstr>HAWAII cont…</vt:lpstr>
      <vt:lpstr>China and the Open Door </vt:lpstr>
      <vt:lpstr>Japan </vt:lpstr>
      <vt:lpstr>The Cuban Rebellion</vt:lpstr>
      <vt:lpstr>CUBAN REBELLION</vt:lpstr>
      <vt:lpstr>Acquisitions</vt:lpstr>
      <vt:lpstr>Panama</vt:lpstr>
      <vt:lpstr>Policing the Western Hemisphere</vt:lpstr>
      <vt:lpstr>Relations with Mexico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Orlando, Amanda K.</dc:creator>
  <cp:lastModifiedBy>Orlando, Amanda K.</cp:lastModifiedBy>
  <cp:revision>8</cp:revision>
  <dcterms:created xsi:type="dcterms:W3CDTF">2019-03-11T11:32:30Z</dcterms:created>
  <dcterms:modified xsi:type="dcterms:W3CDTF">2019-03-11T14:25:05Z</dcterms:modified>
</cp:coreProperties>
</file>