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3"/>
  </p:notesMasterIdLst>
  <p:sldIdLst>
    <p:sldId id="298" r:id="rId2"/>
    <p:sldId id="258" r:id="rId3"/>
    <p:sldId id="299" r:id="rId4"/>
    <p:sldId id="300" r:id="rId5"/>
    <p:sldId id="301" r:id="rId6"/>
    <p:sldId id="302" r:id="rId7"/>
    <p:sldId id="303" r:id="rId8"/>
    <p:sldId id="265" r:id="rId9"/>
    <p:sldId id="259" r:id="rId10"/>
    <p:sldId id="333" r:id="rId11"/>
    <p:sldId id="304" r:id="rId12"/>
    <p:sldId id="334" r:id="rId13"/>
    <p:sldId id="305" r:id="rId14"/>
    <p:sldId id="335" r:id="rId15"/>
    <p:sldId id="306" r:id="rId16"/>
    <p:sldId id="336" r:id="rId17"/>
    <p:sldId id="307" r:id="rId18"/>
    <p:sldId id="337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80" r:id="rId36"/>
    <p:sldId id="381" r:id="rId37"/>
    <p:sldId id="382" r:id="rId38"/>
    <p:sldId id="383" r:id="rId39"/>
    <p:sldId id="384" r:id="rId40"/>
    <p:sldId id="385" r:id="rId41"/>
    <p:sldId id="386" r:id="rId42"/>
    <p:sldId id="387" r:id="rId43"/>
    <p:sldId id="388" r:id="rId44"/>
    <p:sldId id="389" r:id="rId45"/>
    <p:sldId id="390" r:id="rId46"/>
    <p:sldId id="391" r:id="rId47"/>
    <p:sldId id="392" r:id="rId48"/>
    <p:sldId id="393" r:id="rId49"/>
    <p:sldId id="394" r:id="rId50"/>
    <p:sldId id="395" r:id="rId51"/>
    <p:sldId id="396" r:id="rId52"/>
    <p:sldId id="397" r:id="rId53"/>
    <p:sldId id="398" r:id="rId54"/>
    <p:sldId id="399" r:id="rId55"/>
    <p:sldId id="400" r:id="rId56"/>
    <p:sldId id="401" r:id="rId57"/>
    <p:sldId id="412" r:id="rId58"/>
    <p:sldId id="413" r:id="rId59"/>
    <p:sldId id="404" r:id="rId60"/>
    <p:sldId id="405" r:id="rId61"/>
    <p:sldId id="406" r:id="rId62"/>
    <p:sldId id="407" r:id="rId63"/>
    <p:sldId id="408" r:id="rId64"/>
    <p:sldId id="409" r:id="rId65"/>
    <p:sldId id="410" r:id="rId66"/>
    <p:sldId id="411" r:id="rId67"/>
    <p:sldId id="402" r:id="rId68"/>
    <p:sldId id="403" r:id="rId69"/>
    <p:sldId id="297" r:id="rId70"/>
    <p:sldId id="296" r:id="rId71"/>
    <p:sldId id="363" r:id="rId72"/>
  </p:sldIdLst>
  <p:sldSz cx="12192000" cy="6858000"/>
  <p:notesSz cx="6858000" cy="9144000"/>
  <p:embeddedFontLst>
    <p:embeddedFont>
      <p:font typeface="Impact" panose="020B0806030902050204" pitchFamily="34" charset="0"/>
      <p:regular r:id="rId74"/>
    </p:embeddedFont>
    <p:embeddedFont>
      <p:font typeface="Korinna" panose="020B0604020202020204"/>
      <p:regular r:id="rId75"/>
      <p:bold r:id="rId76"/>
    </p:embeddedFont>
    <p:embeddedFont>
      <p:font typeface="Calibri" panose="020F0502020204030204" pitchFamily="34" charset="0"/>
      <p:regular r:id="rId77"/>
      <p:bold r:id="rId78"/>
      <p:italic r:id="rId79"/>
      <p:boldItalic r:id="rId8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CE9"/>
    <a:srgbClr val="000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280" autoAdjust="0"/>
  </p:normalViewPr>
  <p:slideViewPr>
    <p:cSldViewPr>
      <p:cViewPr varScale="1">
        <p:scale>
          <a:sx n="73" d="100"/>
          <a:sy n="73" d="100"/>
        </p:scale>
        <p:origin x="5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3.fntdata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5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2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948444-4F30-468D-8CF4-11079A55DC94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8ED6562-9072-40DA-B7AA-8CF1ED8AAA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A8ECB66-A29E-49C7-8346-396B6B1EB586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830F0-2769-4E1C-8F45-DC145443980D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1E634-735E-49F8-AEE9-601EF8DC2C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58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6C4AF-0CEF-4C30-A25E-E7983E8C52D3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52B1E-718B-49A2-B628-FBFAA3F499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23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E7EDE-B5EF-4537-A024-B6C339F5BF95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CE6BE-0921-4C5F-BA11-88939D4A1D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66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076A6-8315-46A9-B04C-9D6C581FAEE2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95472-A89B-4352-B7EC-7D74A46A4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68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FF179-A35D-4C99-8CA1-30CFDB77859D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513DA-EE3C-4668-AF52-3382348F59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71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DA2EA-AB23-4903-B3BF-2ED16C3AD94C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B77D5-F72A-4409-9544-46C2A9D60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23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D3B74-DC3A-44BE-8056-A5DA8FC608F2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2C62A-3422-4834-A4E0-726A47F3CA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54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227E-F200-4823-888C-59259FBD9E31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E9DE5-DC5D-4C3C-8249-BAB5F5357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55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A7AFF-19F3-40EE-A5FB-AC8C1B2ADA25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0A7DC-74EC-4CAA-843E-0ED69186EA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83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E183D-5931-4BF4-B87C-F4C53C281D8C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489F3-FFFA-41E4-A075-76CD2A9B7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79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0F793-129B-49C9-AF4D-D8B997DB0B84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A9025-80FB-46B2-B2DF-86017318E5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95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90D7D5-5826-4297-BFA5-1FC264484CE9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35B8F6-54DD-4D45-8762-B09A35C08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13" Type="http://schemas.openxmlformats.org/officeDocument/2006/relationships/slide" Target="slide23.xml"/><Relationship Id="rId18" Type="http://schemas.openxmlformats.org/officeDocument/2006/relationships/slide" Target="slide55.xml"/><Relationship Id="rId26" Type="http://schemas.openxmlformats.org/officeDocument/2006/relationships/slide" Target="slide41.xml"/><Relationship Id="rId3" Type="http://schemas.openxmlformats.org/officeDocument/2006/relationships/slide" Target="slide11.xml"/><Relationship Id="rId21" Type="http://schemas.openxmlformats.org/officeDocument/2006/relationships/slide" Target="slide9.xml"/><Relationship Id="rId7" Type="http://schemas.openxmlformats.org/officeDocument/2006/relationships/slide" Target="slide57.xml"/><Relationship Id="rId12" Type="http://schemas.openxmlformats.org/officeDocument/2006/relationships/slide" Target="slide35.xml"/><Relationship Id="rId17" Type="http://schemas.openxmlformats.org/officeDocument/2006/relationships/slide" Target="slide43.xml"/><Relationship Id="rId25" Type="http://schemas.openxmlformats.org/officeDocument/2006/relationships/slide" Target="slide39.xml"/><Relationship Id="rId33" Type="http://schemas.openxmlformats.org/officeDocument/2006/relationships/slide" Target="slide61.xml"/><Relationship Id="rId2" Type="http://schemas.openxmlformats.org/officeDocument/2006/relationships/notesSlide" Target="../notesSlides/notesSlide1.xml"/><Relationship Id="rId16" Type="http://schemas.openxmlformats.org/officeDocument/2006/relationships/slide" Target="slide21.xml"/><Relationship Id="rId20" Type="http://schemas.openxmlformats.org/officeDocument/2006/relationships/slide" Target="slide65.xml"/><Relationship Id="rId29" Type="http://schemas.openxmlformats.org/officeDocument/2006/relationships/slide" Target="slide5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25.xml"/><Relationship Id="rId24" Type="http://schemas.openxmlformats.org/officeDocument/2006/relationships/slide" Target="slide31.xml"/><Relationship Id="rId32" Type="http://schemas.openxmlformats.org/officeDocument/2006/relationships/slide" Target="slide63.xml"/><Relationship Id="rId5" Type="http://schemas.openxmlformats.org/officeDocument/2006/relationships/slide" Target="slide15.xml"/><Relationship Id="rId15" Type="http://schemas.openxmlformats.org/officeDocument/2006/relationships/slide" Target="slide33.xml"/><Relationship Id="rId23" Type="http://schemas.openxmlformats.org/officeDocument/2006/relationships/slide" Target="slide29.xml"/><Relationship Id="rId28" Type="http://schemas.openxmlformats.org/officeDocument/2006/relationships/slide" Target="slide69.xml"/><Relationship Id="rId10" Type="http://schemas.openxmlformats.org/officeDocument/2006/relationships/slide" Target="slide27.xml"/><Relationship Id="rId19" Type="http://schemas.openxmlformats.org/officeDocument/2006/relationships/slide" Target="slide67.xml"/><Relationship Id="rId31" Type="http://schemas.openxmlformats.org/officeDocument/2006/relationships/slide" Target="slide53.xml"/><Relationship Id="rId4" Type="http://schemas.openxmlformats.org/officeDocument/2006/relationships/slide" Target="slide13.xml"/><Relationship Id="rId9" Type="http://schemas.openxmlformats.org/officeDocument/2006/relationships/slide" Target="slide37.xml"/><Relationship Id="rId14" Type="http://schemas.openxmlformats.org/officeDocument/2006/relationships/slide" Target="slide45.xml"/><Relationship Id="rId22" Type="http://schemas.openxmlformats.org/officeDocument/2006/relationships/slide" Target="slide19.xml"/><Relationship Id="rId27" Type="http://schemas.openxmlformats.org/officeDocument/2006/relationships/slide" Target="slide49.xml"/><Relationship Id="rId30" Type="http://schemas.openxmlformats.org/officeDocument/2006/relationships/slide" Target="slide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6" name="Picture 2" descr="http://cenblog.org/iyc-2011/files/2011/06/JE2010_HeroHR_RGB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2567"/>
            <a:ext cx="12192000" cy="836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Breadlines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6161436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Charitable organizations would serve food/meals to the hungry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/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$200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940995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Soup Kitchens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7570041"/>
      </p:ext>
    </p:extLst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Shanty towns or groups of tents or shacks put together by homeless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/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$300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11248522"/>
      </p:ext>
    </p:extLst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Hoovervilles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42318699"/>
      </p:ext>
    </p:extLst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Severe drought and poor land management resulted in the Dust Bowl in this area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/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$400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41767555"/>
      </p:ext>
    </p:extLst>
  </p:cSld>
  <p:clrMapOvr>
    <a:masterClrMapping/>
  </p:clrMapOvr>
  <p:transition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Great Plains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48070363"/>
      </p:ext>
    </p:extLst>
  </p:cSld>
  <p:clrMapOvr>
    <a:masterClrMapping/>
  </p:clrMapOvr>
  <p:transition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05B800-1AEC-4240-B7D5-D3A41D2F8B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The Stock Market Crash on October 29, 1929 became known as this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/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$500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3453009"/>
      </p:ext>
    </p:extLst>
  </p:cSld>
  <p:clrMapOvr>
    <a:masterClrMapping/>
  </p:clrMapOvr>
  <p:transition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04DDFDA0-C3EE-48F4-BAF3-33714F8109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Black Tuesday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8491900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Offers millions of Americans a safety net for old age pension, unemployment, &amp; welfare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$100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0784438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575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The Great Depression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CE1E63-D9BA-42DA-B9CD-3113F7227B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Social Security Act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SSA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4188617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Goal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was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to raise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farm product prices and to control production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to regulate agriculture prices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$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200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832752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Agricultural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Adjustment Act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AAA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39840336"/>
      </p:ext>
    </p:extLst>
  </p:cSld>
  <p:clrMapOvr>
    <a:masterClrMapping/>
  </p:clrMapOvr>
  <p:transition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Provided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jobs and electricity to the rural Tennessee River Valley, an area that spans seven states in the South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/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$300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41018459"/>
      </p:ext>
    </p:extLst>
  </p:cSld>
  <p:clrMapOvr>
    <a:masterClrMapping/>
  </p:clrMapOvr>
  <p:transition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Tennessee Valley Authority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TVA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51498885"/>
      </p:ext>
    </p:extLst>
  </p:cSld>
  <p:clrMapOvr>
    <a:masterClrMapping/>
  </p:clrMapOvr>
  <p:transition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This was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set up to monitor stock market activity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/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$400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6172999"/>
      </p:ext>
    </p:extLst>
  </p:cSld>
  <p:clrMapOvr>
    <a:masterClrMapping/>
  </p:clrMapOvr>
  <p:transition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Securities and Exchange Commission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SEC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55104913"/>
      </p:ext>
    </p:extLst>
  </p:cSld>
  <p:clrMapOvr>
    <a:masterClrMapping/>
  </p:clrMapOvr>
  <p:transition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05B800-1AEC-4240-B7D5-D3A41D2F8B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If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 bank fails, </a:t>
            </a:r>
            <a:endParaRPr lang="en-US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depositors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won't lose all their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money under this act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/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$500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00090828"/>
      </p:ext>
    </p:extLst>
  </p:cSld>
  <p:clrMapOvr>
    <a:masterClrMapping/>
  </p:clrMapOvr>
  <p:transition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04DDFDA0-C3EE-48F4-BAF3-33714F8109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Federal Deposit Insurance Corporation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FDIC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65784892"/>
      </p:ext>
    </p:extLst>
  </p:cSld>
  <p:clrMapOvr>
    <a:masterClrMapping/>
  </p:clrMapOvr>
  <p:transition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German’s “lightning war” tactic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$100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2447978"/>
      </p:ext>
    </p:extLst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575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Alphabet Soup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A65F1-3F8E-45E8-9CAD-2F12902632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Blitzkrieg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7891834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The name of the execution of over 6 million Jewish and undesirables by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Nazi Germany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 $200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0747871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Holocaust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6584652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To set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limits on purchasing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high-demand items such as tires, gasoline, and meat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/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$300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7816187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Rationing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922594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This term means to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pacify, example: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Britain and French gave Germany part of Czechoslovakia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$400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2467263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Appeasement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46456940"/>
      </p:ext>
    </p:extLst>
  </p:cSld>
  <p:clrMapOvr>
    <a:masterClrMapping/>
  </p:clrMapOvr>
  <p:transition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05B800-1AEC-4240-B7D5-D3A41D2F8B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Form of Government tha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 controls </a:t>
            </a:r>
            <a:r>
              <a:rPr lang="en-US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all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 aspects of the state: political, economic, social and cultural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/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$500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87257785"/>
      </p:ext>
    </p:extLst>
  </p:cSld>
  <p:clrMapOvr>
    <a:masterClrMapping/>
  </p:clrMapOvr>
  <p:transition>
    <p:circl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04DDFDA0-C3EE-48F4-BAF3-33714F8109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Totalitarian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22159437"/>
      </p:ext>
    </p:extLst>
  </p:cSld>
  <p:clrMapOvr>
    <a:masterClrMapping/>
  </p:clrMapOvr>
  <p:transition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I promoted to expand the role of women in the workplace during WWII.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$100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22580441"/>
      </p:ext>
    </p:extLst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575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What does it mean?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F85A54-2F5D-4F52-BCA7-25D491AFD9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Rosie the Riveter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79028660"/>
      </p:ext>
    </p:extLst>
  </p:cSld>
  <p:clrMapOvr>
    <a:masterClrMapping/>
  </p:clrMapOvr>
  <p:transition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I broadcast my New Deal to Americans through their home radios. 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/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$200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8434656"/>
      </p:ext>
    </p:extLst>
  </p:cSld>
  <p:clrMapOvr>
    <a:masterClrMapping/>
  </p:clrMapOvr>
  <p:transition>
    <p:circl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Franklin D. Roosevelt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6560979"/>
      </p:ext>
    </p:extLst>
  </p:cSld>
  <p:clrMapOvr>
    <a:masterClrMapping/>
  </p:clrMapOvr>
  <p:transition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I became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the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Führer in 1934 and invaded Poland in 1939 starting WWII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$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300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52983769"/>
      </p:ext>
    </p:extLst>
  </p:cSld>
  <p:clrMapOvr>
    <a:masterClrMapping/>
  </p:clrMapOvr>
  <p:transition>
    <p:circl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Adolf Hitler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05444363"/>
      </p:ext>
    </p:extLst>
  </p:cSld>
  <p:clrMapOvr>
    <a:masterClrMapping/>
  </p:clrMapOvr>
  <p:transition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I was the President that ended WWII by dropping the atom bombs on Japan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$400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64289081"/>
      </p:ext>
    </p:extLst>
  </p:cSld>
  <p:clrMapOvr>
    <a:masterClrMapping/>
  </p:clrMapOvr>
  <p:transition>
    <p:circl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Harry S. Truman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53056974"/>
      </p:ext>
    </p:extLst>
  </p:cSld>
  <p:clrMapOvr>
    <a:masterClrMapping/>
  </p:clrMapOvr>
  <p:transition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05B800-1AEC-4240-B7D5-D3A41D2F8B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I was commander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of the Allied Forces in the Pacific during </a:t>
            </a:r>
            <a:endParaRPr lang="en-US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World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War II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/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$500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7363857"/>
      </p:ext>
    </p:extLst>
  </p:cSld>
  <p:clrMapOvr>
    <a:masterClrMapping/>
  </p:clrMapOvr>
  <p:transition>
    <p:circl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04DDFDA0-C3EE-48F4-BAF3-33714F8109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General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Douglas MacArthur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40160222"/>
      </p:ext>
    </p:extLst>
  </p:cSld>
  <p:clrMapOvr>
    <a:masterClrMapping/>
  </p:clrMapOvr>
  <p:transition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30480" y="-22860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Allies’ Military strategy used to set up forces on strategic, important islands in the Pacific getting closer to Japan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$100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16089731"/>
      </p:ext>
    </p:extLst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575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Who am I?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1D01AC-88BD-4C45-AF59-DCF86856C0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Island Hopping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91142217"/>
      </p:ext>
    </p:extLst>
  </p:cSld>
  <p:clrMapOvr>
    <a:masterClrMapping/>
  </p:clrMapOvr>
  <p:transition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“Yesterday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, December 7th, 1941 — a date which will live in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infamy”, refers to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/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$200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11669179"/>
      </p:ext>
    </p:extLst>
  </p:cSld>
  <p:clrMapOvr>
    <a:masterClrMapping/>
  </p:clrMapOvr>
  <p:transition>
    <p:circl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Attack on Pearl Harbor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33691121"/>
      </p:ext>
    </p:extLst>
  </p:cSld>
  <p:clrMapOvr>
    <a:masterClrMapping/>
  </p:clrMapOvr>
  <p:transition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Oppenheimer led this effort to develop the atomic bomb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/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$300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9345688"/>
      </p:ext>
    </p:extLst>
  </p:cSld>
  <p:clrMapOvr>
    <a:masterClrMapping/>
  </p:clrMapOvr>
  <p:transition>
    <p:circl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Manhattan Project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86344191"/>
      </p:ext>
    </p:extLst>
  </p:cSld>
  <p:clrMapOvr>
    <a:masterClrMapping/>
  </p:clrMapOvr>
  <p:transition>
    <p:push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The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forced relocation of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Japanese to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detention camps as an executive order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by FDR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after Pearl Harbor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/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$400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95971311"/>
      </p:ext>
    </p:extLst>
  </p:cSld>
  <p:clrMapOvr>
    <a:masterClrMapping/>
  </p:clrMapOvr>
  <p:transition>
    <p:circl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Japanese Internment Camps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15908288"/>
      </p:ext>
    </p:extLst>
  </p:cSld>
  <p:clrMapOvr>
    <a:masterClrMapping/>
  </p:clrMapOvr>
  <p:transition>
    <p:push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This Supreme Court Case upheld the order to exclude Japanese Americans from west coas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 on the basis it was considered a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threat to </a:t>
            </a: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national security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$500</a:t>
            </a:r>
            <a:endParaRPr lang="en-US" sz="60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90518069"/>
      </p:ext>
    </p:extLst>
  </p:cSld>
  <p:clrMapOvr>
    <a:masterClrMapping/>
  </p:clrMapOvr>
  <p:transition>
    <p:circl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Korematsu v. USA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62372515"/>
      </p:ext>
    </p:extLst>
  </p:cSld>
  <p:clrMapOvr>
    <a:masterClrMapping/>
  </p:clrMapOvr>
  <p:transition>
    <p:push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Cause of World War II that resulted in bitter resentment by Germany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$100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49230725"/>
      </p:ext>
    </p:extLst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575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Rising Sun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1B1598-FC82-4067-9127-A960226C4E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Treaty of Versailles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86578251"/>
      </p:ext>
    </p:extLst>
  </p:cSld>
  <p:clrMapOvr>
    <a:masterClrMapping/>
  </p:clrMapOvr>
  <p:transition>
    <p:push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Posters used to encourage Americans to support home-front war efforts were a form of this.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$200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08531997"/>
      </p:ext>
    </p:extLst>
  </p:cSld>
  <p:clrMapOvr>
    <a:masterClrMapping/>
  </p:clrMapOvr>
  <p:transition>
    <p:circl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Propaganda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926193"/>
      </p:ext>
    </p:extLst>
  </p:cSld>
  <p:clrMapOvr>
    <a:masterClrMapping/>
  </p:clrMapOvr>
  <p:transition>
    <p:push dir="u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This allowed the US to provide support to the Allies without entering the war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/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$300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73596800"/>
      </p:ext>
    </p:extLst>
  </p:cSld>
  <p:clrMapOvr>
    <a:masterClrMapping/>
  </p:clrMapOvr>
  <p:transition>
    <p:circl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Lend-Lease Act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71448219"/>
      </p:ext>
    </p:extLst>
  </p:cSld>
  <p:clrMapOvr>
    <a:masterClrMapping/>
  </p:clrMapOvr>
  <p:transition>
    <p:push dir="u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Allied forces crossed the English Channel invading Normandy, France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/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$400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14077430"/>
      </p:ext>
    </p:extLst>
  </p:cSld>
  <p:clrMapOvr>
    <a:masterClrMapping/>
  </p:clrMapOvr>
  <p:transition>
    <p:circl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D-Day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Operation Overlord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90175574"/>
      </p:ext>
    </p:extLst>
  </p:cSld>
  <p:clrMapOvr>
    <a:masterClrMapping/>
  </p:clrMapOvr>
  <p:transition>
    <p:push dir="u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05B800-1AEC-4240-B7D5-D3A41D2F8B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The extensive submarine activity referred to as Torpedo Junction occurred off the coast of what NC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waterway?s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/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$500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47296442"/>
      </p:ext>
    </p:extLst>
  </p:cSld>
  <p:clrMapOvr>
    <a:masterClrMapping/>
  </p:clrMapOvr>
  <p:transition>
    <p:circl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04DDFDA0-C3EE-48F4-BAF3-33714F8109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Cape Hatteras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13352428"/>
      </p:ext>
    </p:extLst>
  </p:cSld>
  <p:clrMapOvr>
    <a:masterClrMapping/>
  </p:clrMapOvr>
  <p:transition>
    <p:push dir="u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6" name="Picture 2" descr="https://i.ytimg.com/vi/2QS6G8ifPJU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575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WWII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FEE400-E502-4949-814B-0074874298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2119"/>
            <a:ext cx="11506200" cy="59737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During this conference, Stalin, Churchill, and Roosevelt discussed Europe's postwar reorganization. The main purpose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was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the re-establishment of the nations conquered and destroyed by Germany.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9220200" y="6096000"/>
            <a:ext cx="1447800" cy="762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circl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2119"/>
            <a:ext cx="11125200" cy="59737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The Yalta Conference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10668000" y="5943600"/>
            <a:ext cx="1524000" cy="9144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32734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11111" y="225442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11112" y="340677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11111" y="4558507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28" name="Rectangle 27">
            <a:hlinkClick r:id="rId6" action="ppaction://hlinksldjump"/>
          </p:cNvPr>
          <p:cNvSpPr/>
          <p:nvPr/>
        </p:nvSpPr>
        <p:spPr>
          <a:xfrm>
            <a:off x="11112" y="5710238"/>
            <a:ext cx="2022476" cy="1147762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29" name="Rectangle 28">
            <a:hlinkClick r:id="rId7" action="ppaction://hlinksldjump"/>
          </p:cNvPr>
          <p:cNvSpPr/>
          <p:nvPr/>
        </p:nvSpPr>
        <p:spPr>
          <a:xfrm>
            <a:off x="8140457" y="570585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30" name="Rectangle 29">
            <a:hlinkClick r:id="rId8" action="ppaction://hlinksldjump"/>
          </p:cNvPr>
          <p:cNvSpPr/>
          <p:nvPr/>
        </p:nvSpPr>
        <p:spPr>
          <a:xfrm>
            <a:off x="6108188" y="570585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31" name="Rectangle 30">
            <a:hlinkClick r:id="rId9" action="ppaction://hlinksldjump"/>
          </p:cNvPr>
          <p:cNvSpPr/>
          <p:nvPr/>
        </p:nvSpPr>
        <p:spPr>
          <a:xfrm>
            <a:off x="4075912" y="5710238"/>
            <a:ext cx="2020089" cy="1147762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32" name="Rectangle 31">
            <a:hlinkClick r:id="rId10" action="ppaction://hlinksldjump"/>
          </p:cNvPr>
          <p:cNvSpPr/>
          <p:nvPr/>
        </p:nvSpPr>
        <p:spPr>
          <a:xfrm>
            <a:off x="2046278" y="5710238"/>
            <a:ext cx="2020110" cy="1147762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38" name="Rectangle 37">
            <a:hlinkClick r:id="rId11" action="ppaction://hlinksldjump"/>
          </p:cNvPr>
          <p:cNvSpPr/>
          <p:nvPr/>
        </p:nvSpPr>
        <p:spPr>
          <a:xfrm>
            <a:off x="2045565" y="4558507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39" name="Rectangle 38">
            <a:hlinkClick r:id="rId12" action="ppaction://hlinksldjump"/>
          </p:cNvPr>
          <p:cNvSpPr/>
          <p:nvPr/>
        </p:nvSpPr>
        <p:spPr>
          <a:xfrm>
            <a:off x="4073627" y="4557062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40" name="Rectangle 39">
            <a:hlinkClick r:id="rId13" action="ppaction://hlinksldjump"/>
          </p:cNvPr>
          <p:cNvSpPr/>
          <p:nvPr/>
        </p:nvSpPr>
        <p:spPr>
          <a:xfrm>
            <a:off x="2045564" y="3408951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41" name="Rectangle 40">
            <a:hlinkClick r:id="rId14" action="ppaction://hlinksldjump"/>
          </p:cNvPr>
          <p:cNvSpPr/>
          <p:nvPr/>
        </p:nvSpPr>
        <p:spPr>
          <a:xfrm>
            <a:off x="6109738" y="4552748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42" name="Rectangle 41">
            <a:hlinkClick r:id="rId15" action="ppaction://hlinksldjump"/>
          </p:cNvPr>
          <p:cNvSpPr/>
          <p:nvPr/>
        </p:nvSpPr>
        <p:spPr>
          <a:xfrm>
            <a:off x="4073627" y="3405640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43" name="Rectangle 42">
            <a:hlinkClick r:id="rId16" action="ppaction://hlinksldjump"/>
          </p:cNvPr>
          <p:cNvSpPr/>
          <p:nvPr/>
        </p:nvSpPr>
        <p:spPr>
          <a:xfrm>
            <a:off x="2045160" y="2254824"/>
            <a:ext cx="2020824" cy="1147763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sp>
        <p:nvSpPr>
          <p:cNvPr id="44" name="Rectangle 43">
            <a:hlinkClick r:id="rId17" action="ppaction://hlinksldjump"/>
          </p:cNvPr>
          <p:cNvSpPr/>
          <p:nvPr/>
        </p:nvSpPr>
        <p:spPr>
          <a:xfrm>
            <a:off x="6109737" y="340319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45" name="Rectangle 44">
            <a:hlinkClick r:id="rId18" action="ppaction://hlinksldjump"/>
          </p:cNvPr>
          <p:cNvSpPr/>
          <p:nvPr/>
        </p:nvSpPr>
        <p:spPr>
          <a:xfrm>
            <a:off x="8140457" y="4557062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46" name="Rectangle 45">
            <a:hlinkClick r:id="rId19" action="ppaction://hlinksldjump"/>
          </p:cNvPr>
          <p:cNvSpPr/>
          <p:nvPr/>
        </p:nvSpPr>
        <p:spPr>
          <a:xfrm>
            <a:off x="10171176" y="570585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47" name="Rectangle 46">
            <a:hlinkClick r:id="rId20" action="ppaction://hlinksldjump"/>
          </p:cNvPr>
          <p:cNvSpPr/>
          <p:nvPr/>
        </p:nvSpPr>
        <p:spPr>
          <a:xfrm>
            <a:off x="10171176" y="4552748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48" name="Rectangle 47">
            <a:hlinkClick r:id="rId21" action="ppaction://hlinksldjump"/>
          </p:cNvPr>
          <p:cNvSpPr/>
          <p:nvPr/>
        </p:nvSpPr>
        <p:spPr>
          <a:xfrm>
            <a:off x="11111" y="1110058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1111" y="-42189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The Great Depression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</p:txBody>
      </p:sp>
      <p:sp>
        <p:nvSpPr>
          <p:cNvPr id="51" name="Rectangle 50">
            <a:hlinkClick r:id="rId22" action="ppaction://hlinksldjump"/>
          </p:cNvPr>
          <p:cNvSpPr/>
          <p:nvPr/>
        </p:nvSpPr>
        <p:spPr>
          <a:xfrm>
            <a:off x="2045564" y="1111161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52" name="Rectangle 51">
            <a:hlinkClick r:id="rId23" action="ppaction://hlinksldjump"/>
          </p:cNvPr>
          <p:cNvSpPr/>
          <p:nvPr/>
        </p:nvSpPr>
        <p:spPr>
          <a:xfrm>
            <a:off x="4073627" y="110738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073627" y="-43100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does it mean?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045564" y="-43100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Alphabet Soup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</p:txBody>
      </p:sp>
      <p:sp>
        <p:nvSpPr>
          <p:cNvPr id="55" name="Rectangle 54">
            <a:hlinkClick r:id="rId24" action="ppaction://hlinksldjump"/>
          </p:cNvPr>
          <p:cNvSpPr/>
          <p:nvPr/>
        </p:nvSpPr>
        <p:spPr>
          <a:xfrm>
            <a:off x="4074341" y="225318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sp>
        <p:nvSpPr>
          <p:cNvPr id="56" name="Rectangle 55">
            <a:hlinkClick r:id="rId25" action="ppaction://hlinksldjump"/>
          </p:cNvPr>
          <p:cNvSpPr/>
          <p:nvPr/>
        </p:nvSpPr>
        <p:spPr>
          <a:xfrm>
            <a:off x="6107227" y="1113191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57" name="Rectangle 56">
            <a:hlinkClick r:id="rId26" action="ppaction://hlinksldjump"/>
          </p:cNvPr>
          <p:cNvSpPr/>
          <p:nvPr/>
        </p:nvSpPr>
        <p:spPr>
          <a:xfrm>
            <a:off x="6107227" y="2252634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sp>
        <p:nvSpPr>
          <p:cNvPr id="58" name="Rectangle 57">
            <a:hlinkClick r:id="rId27" action="ppaction://hlinksldjump"/>
          </p:cNvPr>
          <p:cNvSpPr/>
          <p:nvPr/>
        </p:nvSpPr>
        <p:spPr>
          <a:xfrm>
            <a:off x="8142467" y="1112577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141084" y="-43100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The Rising Sun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107227" y="-42609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Who am I?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</p:txBody>
      </p:sp>
      <p:sp>
        <p:nvSpPr>
          <p:cNvPr id="61" name="Rectangle 60">
            <a:hlinkClick r:id="rId28" action="ppaction://hlinksldjump"/>
          </p:cNvPr>
          <p:cNvSpPr/>
          <p:nvPr/>
        </p:nvSpPr>
        <p:spPr>
          <a:xfrm>
            <a:off x="10171176" y="-4264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WWII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</p:txBody>
      </p:sp>
      <p:sp>
        <p:nvSpPr>
          <p:cNvPr id="62" name="Rectangle 61">
            <a:hlinkClick r:id="rId29" action="ppaction://hlinksldjump"/>
          </p:cNvPr>
          <p:cNvSpPr/>
          <p:nvPr/>
        </p:nvSpPr>
        <p:spPr>
          <a:xfrm>
            <a:off x="10171176" y="1112577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63" name="Rectangle 62">
            <a:hlinkClick r:id="rId30" action="ppaction://hlinksldjump"/>
          </p:cNvPr>
          <p:cNvSpPr/>
          <p:nvPr/>
        </p:nvSpPr>
        <p:spPr>
          <a:xfrm>
            <a:off x="8141084" y="225446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sp>
        <p:nvSpPr>
          <p:cNvPr id="64" name="Rectangle 63">
            <a:hlinkClick r:id="rId31" action="ppaction://hlinksldjump"/>
          </p:cNvPr>
          <p:cNvSpPr/>
          <p:nvPr/>
        </p:nvSpPr>
        <p:spPr>
          <a:xfrm>
            <a:off x="8142467" y="340600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4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65" name="Rectangle 64">
            <a:hlinkClick r:id="rId32" action="ppaction://hlinksldjump"/>
          </p:cNvPr>
          <p:cNvSpPr/>
          <p:nvPr/>
        </p:nvSpPr>
        <p:spPr>
          <a:xfrm>
            <a:off x="10171176" y="340319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66" name="Rectangle 65">
            <a:hlinkClick r:id="rId33" action="ppaction://hlinksldjump"/>
          </p:cNvPr>
          <p:cNvSpPr/>
          <p:nvPr/>
        </p:nvSpPr>
        <p:spPr>
          <a:xfrm>
            <a:off x="10171176" y="2252844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-4796" y="5704892"/>
            <a:ext cx="12268200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-4796" y="4552748"/>
            <a:ext cx="12268200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-26873" y="3403195"/>
            <a:ext cx="12268200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-4796" y="2262202"/>
            <a:ext cx="12268200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0" y="1113191"/>
            <a:ext cx="12268200" cy="0"/>
          </a:xfrm>
          <a:prstGeom prst="line">
            <a:avLst/>
          </a:prstGeom>
          <a:ln w="825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97520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134223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2180094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0161281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072128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-6625" y="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41126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1" grpId="0" animBg="1"/>
      <p:bldP spid="52" grpId="0" animBg="1"/>
      <p:bldP spid="55" grpId="0" animBg="1"/>
      <p:bldP spid="56" grpId="0" animBg="1"/>
      <p:bldP spid="57" grpId="0" animBg="1"/>
      <p:bldP spid="58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0" y="-7620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 line of people waiting outside a charity for food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$100</a:t>
            </a:r>
            <a:endParaRPr lang="en-US" sz="7200" dirty="0">
              <a:latin typeface="Korinna" panose="020B0604020202020204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5353</TotalTime>
  <Words>661</Words>
  <Application>Microsoft Office PowerPoint</Application>
  <PresentationFormat>Widescreen</PresentationFormat>
  <Paragraphs>130</Paragraphs>
  <Slides>71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6" baseType="lpstr">
      <vt:lpstr>Arial</vt:lpstr>
      <vt:lpstr>Impact</vt:lpstr>
      <vt:lpstr>Korinna</vt:lpstr>
      <vt:lpstr>Calibri</vt:lpstr>
      <vt:lpstr>Office Theme</vt:lpstr>
      <vt:lpstr>PowerPoint Presentation</vt:lpstr>
      <vt:lpstr>The Great Depression</vt:lpstr>
      <vt:lpstr>Alphabet Soup</vt:lpstr>
      <vt:lpstr>What does it mean?</vt:lpstr>
      <vt:lpstr>Who am I?</vt:lpstr>
      <vt:lpstr>Rising Sun</vt:lpstr>
      <vt:lpstr>WWII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During this conference, Stalin, Churchill, and Roosevelt discussed Europe's postwar reorganization. The main purpose was the re-establishment of the nations conquered and destroyed by Germany.</vt:lpstr>
      <vt:lpstr>The Yalta Conference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Connor</dc:creator>
  <cp:lastModifiedBy>Orlando, Amanda K.</cp:lastModifiedBy>
  <cp:revision>113</cp:revision>
  <dcterms:created xsi:type="dcterms:W3CDTF">2013-04-12T01:53:39Z</dcterms:created>
  <dcterms:modified xsi:type="dcterms:W3CDTF">2019-04-04T22:10:04Z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