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Proxima Nova Semibold" panose="020B0604020202020204" charset="0"/>
      <p:regular r:id="rId12"/>
      <p:bold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SLIDES_API11220446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SLIDES_API11220446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Text Slide.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SLIDES_API40372255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SLIDES_API40372255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Drawing Slide.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▶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ntchangethislink.peardeckmagic.zone?eyJ0eXBlIjoiZ29vZ2xlLXNsaWRlcy1hZGRvbi10ZW1wbGF0ZS1saWJyYXJ5IiwiY2xhc3NUaW1lIjoiYmVnaW5uaW5nIiwiY29udGVudElkIjoiaHR0cHM6Ly9kb2NzLmdvb2dsZS5jb20vcHJlc2VudGF0aW9uL2QvMWowMWtBanRuUkttamd5TmpnRXdXSUVqQlhGZURtYmROQ3Y3bU43b3p2VzQvZWRpdCNzbGlkZT1pZC5nMmFmMTBiNzQ4NV8yXzExNyIsInNsaWRlSWQiOiJnMmFmMTBiNzQ4NV8yXzExNyIsInByZXNlbnRhdGlvbklkIjoiMWowMWtBanRuUkttamd5TmpnRXdXSUVqQlhGZURtYmROQ3Y3bU43b3p2VzQiLCJ0ZW1wbGF0ZU5hbWUiOiJXaGF0IGRvIHlvdSB3YW50IHRvIGtub3cgYWJvdXQgdG9kYXnigJlzIHRvcGljIiwibGFzdEVkaXRlZEJ5IjoiMTE3OTAwOTk5NDIzMzA0MjkzOTU1IiwiY29udGVudEluc3RhbmNlSWQiOiIxVldKZWw3cXpZLUZSOFA5Q0UxdDRyb1k5MDRMbmFINnZsaTZTaGNZOUtXUS80M2U0ZTdkZi01MmMwLTQ1NDMtYjgxMS0wYzBkNDZiOGJmYzEifQ==pearId=magic-pear-metadata-identifier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QsImVtYmVkZGFibGVVcmwiOiIiLCJhbnN3ZXJzIjpbXX0=pearId=magic-pear-shape-identifi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ontchangethislink.peardeckmagic.zone?eyJ0eXBlIjoiZ29vZ2xlLXNsaWRlcy1hZGRvbi10ZW1wbGF0ZS1saWJyYXJ5IiwiY2xhc3NUaW1lIjoiYmVnaW5uaW5nIiwiY29udGVudElkIjoiaHR0cHM6Ly9kb2NzLmdvb2dsZS5jb20vcHJlc2VudGF0aW9uL2QvMWowMWtBanRuUkttamd5TmpnRXdXSUVqQlhGZURtYmROQ3Y3bU43b3p2VzQvZWRpdCNzbGlkZT1pZC5nMmFmMTBiNzQ4NV8yXzEwMSIsInNsaWRlSWQiOiJnMmFmMTBiNzQ4NV8yXzEwMSIsInByZXNlbnRhdGlvbklkIjoiMWowMWtBanRuUkttamd5TmpnRXdXSUVqQlhGZURtYmROQ3Y3bU43b3p2VzQiLCJ0ZW1wbGF0ZU5hbWUiOiJEcmF3IG9yIHR5cGUgMiB0aGluZ3MgeW91IGFscmVhZHkga25vdyIsImxhc3RFZGl0ZWRCeSI6IjExNzkwMDk5OTQyMzMwNDI5Mzk1NSIsImNvbnRlbnRJbnN0YW5jZUlkIjoiMVZXSmVsN3F6WS1GUjhQOUNFMXQ0cm9ZOTA0TG5hSDZ2bGk2U2hjWTlLV1EvYzA3MTQ3NzUtNjkxNi00ZWJkLWFhMjAtNzk1NjIyMWE3ZGQ1In0=pearId=magic-pear-metadata-identifier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0LCJlbWJlZGRhYmxlVXJsIjoiIiwiYW5zd2VycyI6W119pearId=magic-pear-shape-identifier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ontchangethislink.peardeckmagic.zone?eyJ0eXBlIjoiZ29vZ2xlLXNsaWRlcy1hZGRvbi1yZXNwb25zZS1mb290ZXIiLCJsYXN0RWRpdGVkQnkiOiIxMTc5MDA5OTk0MjMzMDQyOTM5NTUiLCJwcmVzZW50YXRpb25JZCI6IjFWV0plbDdxelktRlI4UDlDRTF0NHJvWTkwNExuYUg2dmxpNlNoY1k5S1dRIiwiY29udGVudElkIjoiY3VzdG9tLXJlc3BvbnNlLWZyZWVSZXNwb25zZS10ZXh0Iiwic2xpZGVJZCI6InA0IiwiY29udGVudEluc3RhbmNlSWQiOiIxVldKZWw3cXpZLUZSOFA5Q0UxdDRyb1k5MDRMbmFINnZsaTZTaGNZOUtXUS9mM2M3MTMwZC1hYzRhLTQzZDktODAzNC05ZjIwNzY4M2YyNmEifQ==pearId=magic-pear-metadata-identifier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ntchangethislink.peardeckmagic.zone?eyJ0eXBlIjoiZ29vZ2xlLXNsaWRlcy1hZGRvbi1yZXNwb25zZS1mb290ZXIiLCJsYXN0RWRpdGVkQnkiOiIxMTc5MDA5OTk0MjMzMDQyOTM5NTUiLCJwcmVzZW50YXRpb25JZCI6IjFWV0plbDdxelktRlI4UDlDRTF0NHJvWTkwNExuYUg2dmxpNlNoY1k5S1dRIiwiY29udGVudElkIjoiY3VzdG9tLXJlc3BvbnNlLWZyZWVSZXNwb25zZS10ZXh0Iiwic2xpZGVJZCI6InA1IiwiY29udGVudEluc3RhbmNlSWQiOiIxVldKZWw3cXpZLUZSOFA5Q0UxdDRyb1k5MDRMbmFINnZsaTZTaGNZOUtXUS9kY2IwMDBiMC0zY2VjLTRjNzctODRlMi1mYTI5NjM5MTdhYjgifQ==pearId=magic-pear-metadata-identifier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ntchangethislink.peardeckmagic.zone?eyJ0eXBlIjoiZ29vZ2xlLXNsaWRlcy1hZGRvbi1yZXNwb25zZS1mb290ZXIiLCJsYXN0RWRpdGVkQnkiOiIxMTc5MDA5OTk0MjMzMDQyOTM5NTUiLCJwcmVzZW50YXRpb25JZCI6IjFWV0plbDdxelktRlI4UDlDRTF0NHJvWTkwNExuYUg2dmxpNlNoY1k5S1dRIiwiY29udGVudElkIjoiY3VzdG9tLXJlc3BvbnNlLWZyZWVSZXNwb25zZS10ZXh0Iiwic2xpZGVJZCI6InA2IiwiY29udGVudEluc3RhbmNlSWQiOiIxVldKZWw3cXpZLUZSOFA5Q0UxdDRyb1k5MDRMbmFINnZsaTZTaGNZOUtXUS9mZWM1ZDAxMy1kNTM4LTRkYTQtYWY2MS02ODAzMDNiODljMjYifQ==pearId=magic-pear-metadata-identifier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s://emojidex.com/emoji/muscle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ontchangethislink.peardeckmagic.zone?eyJ0eXBlIjoiZ29vZ2xlLXNsaWRlcy1hZGRvbi1yZXNwb25zZS1mb290ZXIiLCJsYXN0RWRpdGVkQnkiOiIxMTc5MDA5OTk0MjMzMDQyOTM5NTUiLCJwcmVzZW50YXRpb25JZCI6IjFWV0plbDdxelktRlI4UDlDRTF0NHJvWTkwNExuYUg2dmxpNlNoY1k5S1dRIiwiY29udGVudElkIjoiY3VzdG9tLXJlc3BvbnNlLWZyZWVSZXNwb25zZS10ZXh0Iiwic2xpZGVJZCI6InA4IiwiY29udGVudEluc3RhbmNlSWQiOiIxVldKZWw3cXpZLUZSOFA5Q0UxdDRyb1k5MDRMbmFINnZsaTZTaGNZOUtXUS83ZDQ5NGM3Yi0zNWNlLTQxZWEtYWVkZS0yYzIyYzg4YjUxYTYifQ==pearId=magic-pear-metadata-identifier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BCD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500250" y="892825"/>
            <a:ext cx="8390700" cy="3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Why did the Confederation Congress call for the Constitutional Convention?</a:t>
            </a:r>
            <a:endParaRPr sz="3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How did the Constitutional Convention compromise on the issue of slavery?</a:t>
            </a:r>
            <a:endParaRPr sz="3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208" y="1029775"/>
            <a:ext cx="3382933" cy="44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>
            <a:hlinkClick r:id="rId6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en-US"/>
              <a:t>New System of Government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BCD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/>
          <p:nvPr/>
        </p:nvSpPr>
        <p:spPr>
          <a:xfrm>
            <a:off x="109625" y="428125"/>
            <a:ext cx="10912200" cy="565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435425" y="428125"/>
            <a:ext cx="105864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A353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Draw or type 2 things that you already know about the new government:</a:t>
            </a:r>
            <a:endParaRPr sz="2400">
              <a:solidFill>
                <a:srgbClr val="0A3534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50" y="1058227"/>
            <a:ext cx="600170" cy="60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930" y="1058227"/>
            <a:ext cx="600170" cy="60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7688" y="1089975"/>
            <a:ext cx="3429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>
            <a:hlinkClick r:id="rId8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The New Government</a:t>
            </a:r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646111" y="1632858"/>
            <a:ext cx="10888391" cy="461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▶"/>
            </a:pPr>
            <a:r>
              <a:rPr lang="en-US" sz="2800" b="1"/>
              <a:t>Most wanted a stronger Central Govt, but wanted to protect the individual rights – supporting Dec of Ind. 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▶"/>
            </a:pPr>
            <a:r>
              <a:rPr lang="en-US" sz="2800" b="1"/>
              <a:t>Popular sovereignty</a:t>
            </a:r>
            <a:r>
              <a:rPr lang="en-US" sz="2800"/>
              <a:t> – </a:t>
            </a:r>
            <a:r>
              <a:rPr lang="en-US" sz="2800" b="1"/>
              <a:t>the idea that political authority belongs in the hands of the people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▶"/>
            </a:pPr>
            <a:r>
              <a:rPr lang="en-US" sz="2800" b="1"/>
              <a:t>Republic</a:t>
            </a:r>
            <a:r>
              <a:rPr lang="en-US" sz="2800"/>
              <a:t> – representative democracy, government consists of people elected by voters to represent them</a:t>
            </a:r>
            <a:endParaRPr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646111" y="217584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Branches of Government </a:t>
            </a:r>
            <a:endParaRPr b="1"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222075" y="931300"/>
            <a:ext cx="11508300" cy="53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▶"/>
            </a:pPr>
            <a:r>
              <a:rPr lang="en-US" sz="2400" b="1"/>
              <a:t>Divided power of the central government among 3 branches of govt, each having specific roles – </a:t>
            </a:r>
            <a:r>
              <a:rPr lang="en-US" sz="2400" b="1" u="sng"/>
              <a:t>Separation of Powers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▶"/>
            </a:pPr>
            <a:r>
              <a:rPr lang="en-US" sz="2400" b="1" u="sng"/>
              <a:t>Legislative Branch </a:t>
            </a:r>
            <a:r>
              <a:rPr lang="en-US" sz="2400" b="1"/>
              <a:t>– Congress; bicameral (2 houses) – House of Representatives and Senate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920"/>
              <a:buChar char="▶"/>
            </a:pPr>
            <a:r>
              <a:rPr lang="en-US" sz="2400" b="1"/>
              <a:t>Propose and pass laws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▶"/>
            </a:pPr>
            <a:r>
              <a:rPr lang="en-US" sz="2400" b="1" u="sng"/>
              <a:t>Executive Branch </a:t>
            </a:r>
            <a:r>
              <a:rPr lang="en-US" sz="2400" b="1"/>
              <a:t>– president and departments that help run the govt</a:t>
            </a:r>
            <a:endParaRPr sz="2400" b="1"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920"/>
              <a:buChar char="▶"/>
            </a:pPr>
            <a:r>
              <a:rPr lang="en-US" sz="2400" b="1"/>
              <a:t>Makes sure laws are carried out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▶"/>
            </a:pPr>
            <a:r>
              <a:rPr lang="en-US" sz="2400" b="1" u="sng"/>
              <a:t>Judicial Branch </a:t>
            </a:r>
            <a:r>
              <a:rPr lang="en-US" sz="2400" b="1"/>
              <a:t>– all national courts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920"/>
              <a:buChar char="▶"/>
            </a:pPr>
            <a:r>
              <a:rPr lang="en-US" sz="2400" b="1"/>
              <a:t>Interprets laws and punishes criminals and settles disputes b/w states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▶"/>
            </a:pPr>
            <a:r>
              <a:rPr lang="en-US" sz="2400" b="1" u="sng"/>
              <a:t>Checks and Balances </a:t>
            </a:r>
            <a:r>
              <a:rPr lang="en-US" sz="2400" b="1"/>
              <a:t>– system that prevents any branch from becoming too powerful</a:t>
            </a:r>
            <a:endParaRPr sz="2400" b="1"/>
          </a:p>
          <a:p>
            <a:pPr marL="342900" lvl="0" indent="-373380" algn="l" rtl="0"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 b="1"/>
              <a:t>       Why did they create checks and balances?</a:t>
            </a:r>
            <a:endParaRPr sz="2400" b="1"/>
          </a:p>
        </p:txBody>
      </p:sp>
      <p:pic>
        <p:nvPicPr>
          <p:cNvPr id="179" name="Google Shape;179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5240" y="59187"/>
            <a:ext cx="7478019" cy="676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4"/>
          <p:cNvSpPr txBox="1"/>
          <p:nvPr/>
        </p:nvSpPr>
        <p:spPr>
          <a:xfrm>
            <a:off x="281775" y="919050"/>
            <a:ext cx="2657400" cy="26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Whose job is to declare war?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Whose job is to interpret the Constitution?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687" y="45714"/>
            <a:ext cx="8097455" cy="676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9380850" y="1776300"/>
            <a:ext cx="24126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In what ways does the Legislative Branch make sure the President doesn’t have too much power?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The Constitution Strengthens the National Government</a:t>
            </a:r>
            <a:endParaRPr/>
          </a:p>
        </p:txBody>
      </p:sp>
      <p:pic>
        <p:nvPicPr>
          <p:cNvPr id="202" name="Google Shape;202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0616" y="2056092"/>
            <a:ext cx="3794756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537447" y="2056092"/>
            <a:ext cx="3782152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 descr="Image result for muscle emoji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5132" y="826408"/>
            <a:ext cx="3048000" cy="304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 descr="Related 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09610" y="3976332"/>
            <a:ext cx="3156865" cy="26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Federalism</a:t>
            </a:r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body" idx="1"/>
          </p:nvPr>
        </p:nvSpPr>
        <p:spPr>
          <a:xfrm>
            <a:off x="646096" y="1358550"/>
            <a:ext cx="3456600" cy="4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▶"/>
            </a:pPr>
            <a:r>
              <a:rPr lang="en-US" sz="2400" b="1"/>
              <a:t>Federalism – system of government where power is distributed between central government and state governments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Why does the power to declare war belong only to the National government?</a:t>
            </a:r>
            <a:endParaRPr sz="2400" b="1"/>
          </a:p>
        </p:txBody>
      </p:sp>
      <p:pic>
        <p:nvPicPr>
          <p:cNvPr id="212" name="Google Shape;21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9014" y="126146"/>
            <a:ext cx="7182203" cy="658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Widescreen</PresentationFormat>
  <Paragraphs>42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Proxima Nova Semibold</vt:lpstr>
      <vt:lpstr>Arial</vt:lpstr>
      <vt:lpstr>Century Gothic</vt:lpstr>
      <vt:lpstr>Noto Sans Symbols</vt:lpstr>
      <vt:lpstr>Ion</vt:lpstr>
      <vt:lpstr>PowerPoint Presentation</vt:lpstr>
      <vt:lpstr>New System of Government</vt:lpstr>
      <vt:lpstr>PowerPoint Presentation</vt:lpstr>
      <vt:lpstr>The New Government</vt:lpstr>
      <vt:lpstr>Branches of Government </vt:lpstr>
      <vt:lpstr>PowerPoint Presentation</vt:lpstr>
      <vt:lpstr>PowerPoint Presentation</vt:lpstr>
      <vt:lpstr>The Constitution Strengthens the National Government</vt:lpstr>
      <vt:lpstr>Federalism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Orlando, Amanda K.</dc:creator>
  <cp:lastModifiedBy>Orlando, Amanda K.</cp:lastModifiedBy>
  <cp:revision>1</cp:revision>
  <dcterms:modified xsi:type="dcterms:W3CDTF">2018-11-19T14:51:02Z</dcterms:modified>
</cp:coreProperties>
</file>