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6" r:id="rId8"/>
    <p:sldId id="267" r:id="rId9"/>
    <p:sldId id="265" r:id="rId10"/>
    <p:sldId id="264" r:id="rId11"/>
    <p:sldId id="268" r:id="rId12"/>
    <p:sldId id="270" r:id="rId13"/>
    <p:sldId id="271" r:id="rId14"/>
    <p:sldId id="272" r:id="rId15"/>
    <p:sldId id="274" r:id="rId16"/>
    <p:sldId id="273" r:id="rId17"/>
    <p:sldId id="275" r:id="rId18"/>
    <p:sldId id="280" r:id="rId19"/>
    <p:sldId id="276" r:id="rId20"/>
    <p:sldId id="277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10: Turbulent Decades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Visual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6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4981197" cy="1369999"/>
          </a:xfrm>
        </p:spPr>
        <p:txBody>
          <a:bodyPr/>
          <a:lstStyle/>
          <a:p>
            <a:r>
              <a:rPr lang="en-US" dirty="0" smtClean="0"/>
              <a:t>Speakeasy</a:t>
            </a:r>
          </a:p>
          <a:p>
            <a:r>
              <a:rPr lang="en-US" dirty="0" smtClean="0"/>
              <a:t>An illegal bar selling alcohol during the Prohibition period.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497" y="2339853"/>
            <a:ext cx="4606231" cy="3590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25" y="3592286"/>
            <a:ext cx="4914764" cy="30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3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801073"/>
          </a:xfrm>
        </p:spPr>
        <p:txBody>
          <a:bodyPr/>
          <a:lstStyle/>
          <a:p>
            <a:r>
              <a:rPr lang="en-US" dirty="0" smtClean="0"/>
              <a:t>On Margin</a:t>
            </a:r>
          </a:p>
          <a:p>
            <a:r>
              <a:rPr lang="en-US" dirty="0" smtClean="0"/>
              <a:t>To buy stock by paying only a fraction of the stock price and borrowing the rest.</a:t>
            </a:r>
          </a:p>
          <a:p>
            <a:endParaRPr lang="en-US" dirty="0"/>
          </a:p>
        </p:txBody>
      </p:sp>
      <p:pic>
        <p:nvPicPr>
          <p:cNvPr id="11266" name="Picture 2" descr="Image result for buying on marg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7" y="3419522"/>
            <a:ext cx="4311922" cy="323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buying on marg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34" y="3810510"/>
            <a:ext cx="6747442" cy="245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797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1239370"/>
          </a:xfrm>
        </p:spPr>
        <p:txBody>
          <a:bodyPr/>
          <a:lstStyle/>
          <a:p>
            <a:r>
              <a:rPr lang="en-US" dirty="0" smtClean="0"/>
              <a:t>Hooverville</a:t>
            </a:r>
          </a:p>
          <a:p>
            <a:r>
              <a:rPr lang="en-US" dirty="0"/>
              <a:t>a shantytown built by unemployed and </a:t>
            </a:r>
            <a:r>
              <a:rPr lang="en-US" dirty="0" smtClean="0"/>
              <a:t>poverty stricken </a:t>
            </a:r>
            <a:r>
              <a:rPr lang="en-US" dirty="0"/>
              <a:t>people during the </a:t>
            </a:r>
            <a:r>
              <a:rPr lang="en-US" dirty="0" smtClean="0"/>
              <a:t>Depression.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257" y="3461658"/>
            <a:ext cx="3868103" cy="3153514"/>
          </a:xfrm>
          <a:prstGeom prst="rect">
            <a:avLst/>
          </a:prstGeom>
        </p:spPr>
      </p:pic>
      <p:pic>
        <p:nvPicPr>
          <p:cNvPr id="10244" name="Picture 4" descr="Image result for hoovervi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87" y="3398867"/>
            <a:ext cx="4098868" cy="32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3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500627"/>
          </a:xfrm>
        </p:spPr>
        <p:txBody>
          <a:bodyPr/>
          <a:lstStyle/>
          <a:p>
            <a:r>
              <a:rPr lang="en-US" dirty="0" smtClean="0"/>
              <a:t>Dust Bowl</a:t>
            </a:r>
          </a:p>
          <a:p>
            <a:r>
              <a:rPr lang="en-US" dirty="0" smtClean="0"/>
              <a:t>Name given to the area of the Southern Great Plains severely damaged by droughts and dust storms during the 1930s.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05" y="3331981"/>
            <a:ext cx="6283098" cy="33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40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5934785" cy="2545656"/>
          </a:xfrm>
        </p:spPr>
        <p:txBody>
          <a:bodyPr/>
          <a:lstStyle/>
          <a:p>
            <a:r>
              <a:rPr lang="en-US" dirty="0" smtClean="0"/>
              <a:t>New Deal</a:t>
            </a:r>
          </a:p>
          <a:p>
            <a:r>
              <a:rPr lang="en-US" dirty="0" smtClean="0"/>
              <a:t>Name given to the new laws aimed at relieving the Depression.</a:t>
            </a:r>
            <a:endParaRPr lang="en-US" dirty="0"/>
          </a:p>
        </p:txBody>
      </p:sp>
      <p:pic>
        <p:nvPicPr>
          <p:cNvPr id="8194" name="Picture 2" descr="Image result for new d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1" y="2808515"/>
            <a:ext cx="4898571" cy="32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950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235231" cy="1735759"/>
          </a:xfrm>
        </p:spPr>
        <p:txBody>
          <a:bodyPr/>
          <a:lstStyle/>
          <a:p>
            <a:r>
              <a:rPr lang="en-US" dirty="0" smtClean="0"/>
              <a:t>Black Tuesday</a:t>
            </a:r>
          </a:p>
          <a:p>
            <a:r>
              <a:rPr lang="en-US" dirty="0" smtClean="0"/>
              <a:t>Name given to stock market crash on October 29, 1929 plunging the US in to the Great Depression.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893" y="2043657"/>
            <a:ext cx="3719105" cy="450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45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1200182"/>
          </a:xfrm>
        </p:spPr>
        <p:txBody>
          <a:bodyPr/>
          <a:lstStyle/>
          <a:p>
            <a:r>
              <a:rPr lang="en-US" dirty="0" smtClean="0"/>
              <a:t>Stock Exchange</a:t>
            </a:r>
          </a:p>
          <a:p>
            <a:r>
              <a:rPr lang="en-US" dirty="0" smtClean="0"/>
              <a:t>A place where shares in corporations are bought and sold through an organized system.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528" y="3284356"/>
            <a:ext cx="4430758" cy="333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82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6587928" cy="1383062"/>
          </a:xfrm>
        </p:spPr>
        <p:txBody>
          <a:bodyPr/>
          <a:lstStyle/>
          <a:p>
            <a:r>
              <a:rPr lang="en-US" dirty="0" smtClean="0"/>
              <a:t>Fourteen Points</a:t>
            </a:r>
          </a:p>
          <a:p>
            <a:r>
              <a:rPr lang="en-US" dirty="0" smtClean="0"/>
              <a:t>The peace plan proposed by President Wilson to end World War I and restructure the counties of Europe. </a:t>
            </a:r>
            <a:endParaRPr lang="en-US" dirty="0"/>
          </a:p>
        </p:txBody>
      </p:sp>
      <p:pic>
        <p:nvPicPr>
          <p:cNvPr id="5122" name="Picture 2" descr="Image result for fourteen 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16" y="2057188"/>
            <a:ext cx="3763282" cy="45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98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830402"/>
            <a:ext cx="10554574" cy="217989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Fireside Chats</a:t>
            </a:r>
          </a:p>
          <a:p>
            <a:r>
              <a:rPr lang="en-US" dirty="0"/>
              <a:t>series of radio broadcasts made by President Franklin D. Roosevelt to the nation, beginning in 1933 to describe his policies.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848" y="3256217"/>
            <a:ext cx="4298877" cy="3411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856" y="3687398"/>
            <a:ext cx="3322325" cy="25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84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461439"/>
          </a:xfrm>
        </p:spPr>
        <p:txBody>
          <a:bodyPr/>
          <a:lstStyle/>
          <a:p>
            <a:r>
              <a:rPr lang="en-US" dirty="0" smtClean="0"/>
              <a:t>Entente</a:t>
            </a:r>
          </a:p>
          <a:p>
            <a:r>
              <a:rPr lang="en-US" dirty="0" smtClean="0"/>
              <a:t>An understanding between nations</a:t>
            </a:r>
            <a:endParaRPr lang="en-US" dirty="0"/>
          </a:p>
        </p:txBody>
      </p:sp>
      <p:pic>
        <p:nvPicPr>
          <p:cNvPr id="2050" name="Picture 2" descr="Image result for ent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0" y="2952840"/>
            <a:ext cx="5513706" cy="35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99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1840262"/>
          </a:xfrm>
        </p:spPr>
        <p:txBody>
          <a:bodyPr/>
          <a:lstStyle/>
          <a:p>
            <a:r>
              <a:rPr lang="en-US" dirty="0" smtClean="0"/>
              <a:t>Militarism </a:t>
            </a:r>
          </a:p>
          <a:p>
            <a:r>
              <a:rPr lang="en-US" dirty="0" smtClean="0"/>
              <a:t>A build up of military strength with in a country.</a:t>
            </a:r>
            <a:endParaRPr lang="en-US" dirty="0"/>
          </a:p>
        </p:txBody>
      </p:sp>
      <p:pic>
        <p:nvPicPr>
          <p:cNvPr id="19458" name="Picture 2" descr="Image result for militar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965" y="2065532"/>
            <a:ext cx="3332207" cy="450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49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644319"/>
          </a:xfrm>
        </p:spPr>
        <p:txBody>
          <a:bodyPr/>
          <a:lstStyle/>
          <a:p>
            <a:r>
              <a:rPr lang="en-US" dirty="0" smtClean="0"/>
              <a:t>League of Nations</a:t>
            </a:r>
          </a:p>
          <a:p>
            <a:r>
              <a:rPr lang="en-US" dirty="0" smtClean="0"/>
              <a:t>An association of countries to preserve peace and resolve international disputes proposed in the Fourteen Points.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630" y="3360147"/>
            <a:ext cx="4305164" cy="323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62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1422250"/>
          </a:xfrm>
        </p:spPr>
        <p:txBody>
          <a:bodyPr/>
          <a:lstStyle/>
          <a:p>
            <a:r>
              <a:rPr lang="en-US" dirty="0" smtClean="0"/>
              <a:t>Harlem Renaissance</a:t>
            </a:r>
          </a:p>
          <a:p>
            <a:r>
              <a:rPr lang="en-US" dirty="0" smtClean="0"/>
              <a:t>A result of the Great Migration this part of New York City had a burst of creativity and flowering of African American culture.</a:t>
            </a:r>
            <a:endParaRPr lang="en-US" dirty="0"/>
          </a:p>
        </p:txBody>
      </p:sp>
      <p:pic>
        <p:nvPicPr>
          <p:cNvPr id="4098" name="Picture 2" descr="Image result for harlem renaiss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64" y="3241765"/>
            <a:ext cx="4717760" cy="339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7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333894" cy="1369999"/>
          </a:xfrm>
        </p:spPr>
        <p:txBody>
          <a:bodyPr/>
          <a:lstStyle/>
          <a:p>
            <a:r>
              <a:rPr lang="en-US" dirty="0" smtClean="0"/>
              <a:t>Nationalism</a:t>
            </a:r>
          </a:p>
          <a:p>
            <a:r>
              <a:rPr lang="en-US" dirty="0" smtClean="0"/>
              <a:t>Loyalty to a nation and promotion of its interests above all others.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032" y="2387645"/>
            <a:ext cx="5795138" cy="385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9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134867"/>
          </a:xfrm>
        </p:spPr>
        <p:txBody>
          <a:bodyPr/>
          <a:lstStyle/>
          <a:p>
            <a:r>
              <a:rPr lang="en-US" dirty="0" smtClean="0"/>
              <a:t>Alliance System</a:t>
            </a:r>
          </a:p>
          <a:p>
            <a:r>
              <a:rPr lang="en-US" dirty="0" smtClean="0"/>
              <a:t>Defense agreements amongst nations.</a:t>
            </a:r>
            <a:endParaRPr lang="en-US" dirty="0"/>
          </a:p>
        </p:txBody>
      </p:sp>
      <p:pic>
        <p:nvPicPr>
          <p:cNvPr id="17410" name="Picture 2" descr="Image result for alliance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58" y="2418229"/>
            <a:ext cx="5776179" cy="399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76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1422250"/>
          </a:xfrm>
        </p:spPr>
        <p:txBody>
          <a:bodyPr/>
          <a:lstStyle/>
          <a:p>
            <a:r>
              <a:rPr lang="en-US" dirty="0" smtClean="0"/>
              <a:t>Mobilization</a:t>
            </a:r>
          </a:p>
          <a:p>
            <a:r>
              <a:rPr lang="en-US" dirty="0" smtClean="0"/>
              <a:t>Gathering resources and preparing for war.</a:t>
            </a:r>
            <a:endParaRPr lang="en-US" dirty="0"/>
          </a:p>
        </p:txBody>
      </p:sp>
      <p:pic>
        <p:nvPicPr>
          <p:cNvPr id="18434" name="Picture 2" descr="Image result for mobilization w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92" y="2065532"/>
            <a:ext cx="3371397" cy="45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972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862248" cy="1552879"/>
          </a:xfrm>
        </p:spPr>
        <p:txBody>
          <a:bodyPr/>
          <a:lstStyle/>
          <a:p>
            <a:r>
              <a:rPr lang="en-US" dirty="0" smtClean="0"/>
              <a:t>Red Scare</a:t>
            </a:r>
          </a:p>
          <a:p>
            <a:r>
              <a:rPr lang="en-US" dirty="0" smtClean="0"/>
              <a:t>A period when the government went after Communists and others with radical views.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299" y="2091659"/>
            <a:ext cx="3324769" cy="42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4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134867"/>
          </a:xfrm>
        </p:spPr>
        <p:txBody>
          <a:bodyPr/>
          <a:lstStyle/>
          <a:p>
            <a:r>
              <a:rPr lang="en-US" dirty="0" smtClean="0"/>
              <a:t>Flappers</a:t>
            </a:r>
          </a:p>
          <a:p>
            <a:r>
              <a:rPr lang="en-US" dirty="0" smtClean="0"/>
              <a:t>A young women of the 1920s who defied conventions in her behavior and dress.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139" y="3357154"/>
            <a:ext cx="4107997" cy="331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5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1356936"/>
          </a:xfrm>
        </p:spPr>
        <p:txBody>
          <a:bodyPr/>
          <a:lstStyle/>
          <a:p>
            <a:r>
              <a:rPr lang="en-US" dirty="0" smtClean="0"/>
              <a:t>Credit</a:t>
            </a:r>
          </a:p>
          <a:p>
            <a:r>
              <a:rPr lang="en-US" dirty="0" smtClean="0"/>
              <a:t>A form of loan, ability to buy goods based on future payment.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01" y="3458799"/>
            <a:ext cx="4597708" cy="3059566"/>
          </a:xfrm>
          <a:prstGeom prst="rect">
            <a:avLst/>
          </a:prstGeom>
        </p:spPr>
      </p:pic>
      <p:pic>
        <p:nvPicPr>
          <p:cNvPr id="14340" name="Picture 4" descr="Image result for cre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38" y="3458799"/>
            <a:ext cx="5409202" cy="30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81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Turbulent Decades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1631256"/>
          </a:xfrm>
        </p:spPr>
        <p:txBody>
          <a:bodyPr/>
          <a:lstStyle/>
          <a:p>
            <a:r>
              <a:rPr lang="en-US" dirty="0" smtClean="0"/>
              <a:t>Bootlegging</a:t>
            </a:r>
          </a:p>
          <a:p>
            <a:r>
              <a:rPr lang="en-US" dirty="0" smtClean="0"/>
              <a:t>Making, selling, and transportation of illegal alcohol.</a:t>
            </a:r>
            <a:endParaRPr lang="en-US" dirty="0"/>
          </a:p>
        </p:txBody>
      </p:sp>
      <p:pic>
        <p:nvPicPr>
          <p:cNvPr id="13314" name="Picture 2" descr="Image result for bootleg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399" y="2107475"/>
            <a:ext cx="4442472" cy="34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bootleg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33" y="3745321"/>
            <a:ext cx="2498955" cy="27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bootlegg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3" y="3845804"/>
            <a:ext cx="3405935" cy="264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49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295</TotalTime>
  <Words>363</Words>
  <Application>Microsoft Office PowerPoint</Application>
  <PresentationFormat>Widescreen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Century Gothic</vt:lpstr>
      <vt:lpstr>Wingdings 2</vt:lpstr>
      <vt:lpstr>Quotable</vt:lpstr>
      <vt:lpstr>Unit 10: Turbulent Decades</vt:lpstr>
      <vt:lpstr>Turbulent Decades</vt:lpstr>
      <vt:lpstr>Turbulent Decades</vt:lpstr>
      <vt:lpstr>Turbulent Decades</vt:lpstr>
      <vt:lpstr>Turbulent Decades</vt:lpstr>
      <vt:lpstr>Turbulent Decades</vt:lpstr>
      <vt:lpstr>Turbulent Decades</vt:lpstr>
      <vt:lpstr>Turbulent Decades</vt:lpstr>
      <vt:lpstr>Turbulent Decades</vt:lpstr>
      <vt:lpstr>Turbulent Decades</vt:lpstr>
      <vt:lpstr>Turbulent Decades</vt:lpstr>
      <vt:lpstr>Turbulent Decades</vt:lpstr>
      <vt:lpstr>Turbulent Decades</vt:lpstr>
      <vt:lpstr>Turbulent Decades</vt:lpstr>
      <vt:lpstr>Turbulent Decades</vt:lpstr>
      <vt:lpstr>Turbulent Decades</vt:lpstr>
      <vt:lpstr>Turbulent Decades</vt:lpstr>
      <vt:lpstr>Turbulent Decades</vt:lpstr>
      <vt:lpstr>Turbulent Decades</vt:lpstr>
      <vt:lpstr>Turbulent Decades</vt:lpstr>
      <vt:lpstr>Turbulent Decades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10: Turbulent Decades</dc:title>
  <dc:creator>DiTondo, Nicholas J.</dc:creator>
  <cp:lastModifiedBy>Orlando, Amanda K.</cp:lastModifiedBy>
  <cp:revision>11</cp:revision>
  <dcterms:created xsi:type="dcterms:W3CDTF">2019-03-15T12:49:04Z</dcterms:created>
  <dcterms:modified xsi:type="dcterms:W3CDTF">2019-03-19T14:40:48Z</dcterms:modified>
</cp:coreProperties>
</file>