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2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6" r:id="rId12"/>
    <p:sldId id="277" r:id="rId13"/>
    <p:sldId id="265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6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63894-A3CF-40D5-B583-CF58EC98C617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535B-9D51-4F63-9A22-383E4D451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11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23967-2642-4510-81C0-E2B634F9B93B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F5AE-794E-49F2-90DA-CD28BC11C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3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sson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Module 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/>
          <a:lstStyle/>
          <a:p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63040" y="1261872"/>
            <a:ext cx="4572000" cy="396240"/>
          </a:xfrm>
        </p:spPr>
        <p:txBody>
          <a:bodyPr>
            <a:noAutofit/>
          </a:bodyPr>
          <a:lstStyle>
            <a:lvl1pPr>
              <a:defRPr sz="1700" b="1"/>
            </a:lvl1pPr>
          </a:lstStyle>
          <a:p>
            <a:pPr lvl="0"/>
            <a:r>
              <a:rPr lang="en-US" dirty="0" smtClean="0"/>
              <a:t>Lesson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02336" y="1344168"/>
            <a:ext cx="950976" cy="22860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LESSON X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752600"/>
            <a:ext cx="8534400" cy="42672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 smtClean="0"/>
              <a:t>Big Idea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Main Ideas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5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sson_Content_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Module X Lesson 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>
            <a:noAutofit/>
          </a:bodyPr>
          <a:lstStyle/>
          <a:p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69D5280-DBD0-2343-946D-B32C2D72E9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447800"/>
            <a:ext cx="5730240" cy="396240"/>
          </a:xfrm>
        </p:spPr>
        <p:txBody>
          <a:bodyPr>
            <a:noAutofit/>
          </a:bodyPr>
          <a:lstStyle>
            <a:lvl1pPr>
              <a:defRPr sz="17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Segment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700528"/>
            <a:ext cx="8077200" cy="289560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600" b="1">
                <a:solidFill>
                  <a:srgbClr val="0076B7"/>
                </a:solidFill>
              </a:defRPr>
            </a:lvl1pPr>
            <a:lvl2pPr marL="5486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500" b="0"/>
            </a:lvl2pPr>
            <a:lvl3pPr marL="96012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938528"/>
            <a:ext cx="8534400" cy="7620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 smtClean="0"/>
              <a:t>Main Idea X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287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esson_continued_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E731A146-59F7-204C-A7D6-E01EC24D14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Module X Lesson X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1905000"/>
            <a:ext cx="8077200" cy="45720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600" b="1">
                <a:solidFill>
                  <a:srgbClr val="0076B7"/>
                </a:solidFill>
              </a:defRPr>
            </a:lvl1pPr>
            <a:lvl2pPr marL="5486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500" b="0"/>
            </a:lvl2pPr>
            <a:lvl3pPr marL="822960" indent="0">
              <a:buFont typeface="Lucida Grande"/>
              <a:buNone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 smtClean="0"/>
              <a:t>Head</a:t>
            </a:r>
          </a:p>
          <a:p>
            <a:pPr lvl="2"/>
            <a:endParaRPr lang="en-US" dirty="0" smtClean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524000"/>
            <a:ext cx="1219200" cy="3810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 smtClean="0"/>
              <a:t>Main Idea X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359152"/>
            <a:ext cx="2514600" cy="3395472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500" b="1">
                <a:solidFill>
                  <a:srgbClr val="000000"/>
                </a:solidFill>
              </a:defRPr>
            </a:lvl1pPr>
            <a:lvl2pPr marL="3200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/>
            </a:lvl2pPr>
            <a:lvl3pPr marL="45720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05200" y="2359152"/>
            <a:ext cx="2514600" cy="3395472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500" b="1">
                <a:solidFill>
                  <a:srgbClr val="000000"/>
                </a:solidFill>
              </a:defRPr>
            </a:lvl1pPr>
            <a:lvl2pPr marL="3200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/>
            </a:lvl2pPr>
            <a:lvl3pPr marL="45720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3352800" y="2478024"/>
            <a:ext cx="0" cy="2743200"/>
          </a:xfrm>
          <a:prstGeom prst="line">
            <a:avLst/>
          </a:prstGeom>
          <a:ln w="19050" cmpd="sng">
            <a:gradFill flip="none" rotWithShape="1">
              <a:gsLst>
                <a:gs pos="100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6172200" y="2478024"/>
            <a:ext cx="0" cy="2743200"/>
          </a:xfrm>
          <a:prstGeom prst="line">
            <a:avLst/>
          </a:prstGeom>
          <a:ln w="19050" cmpd="sng">
            <a:gradFill flip="none" rotWithShape="1">
              <a:gsLst>
                <a:gs pos="100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324600" y="2359152"/>
            <a:ext cx="2514600" cy="3395472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500" b="1">
                <a:solidFill>
                  <a:srgbClr val="000000"/>
                </a:solidFill>
              </a:defRPr>
            </a:lvl1pPr>
            <a:lvl2pPr marL="3200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/>
            </a:lvl2pPr>
            <a:lvl3pPr marL="45720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656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esson_continued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E731A146-59F7-204C-A7D6-E01EC24D14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Module X Lesson X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362200"/>
            <a:ext cx="3733800" cy="3395472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500" b="1">
                <a:solidFill>
                  <a:schemeClr val="tx1"/>
                </a:solidFill>
              </a:defRPr>
            </a:lvl1pPr>
            <a:lvl2pPr marL="3200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/>
            </a:lvl2pPr>
            <a:lvl3pPr marL="45720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2362200"/>
            <a:ext cx="3733800" cy="3395472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500" b="1">
                <a:solidFill>
                  <a:srgbClr val="000000"/>
                </a:solidFill>
              </a:defRPr>
            </a:lvl1pPr>
            <a:lvl2pPr marL="3200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/>
            </a:lvl2pPr>
            <a:lvl3pPr marL="45720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72000" y="2481072"/>
            <a:ext cx="0" cy="2743200"/>
          </a:xfrm>
          <a:prstGeom prst="line">
            <a:avLst/>
          </a:prstGeom>
          <a:ln w="19050" cmpd="sng">
            <a:gradFill flip="none" rotWithShape="1">
              <a:gsLst>
                <a:gs pos="100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1905000"/>
            <a:ext cx="8077200" cy="45720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600" b="1">
                <a:solidFill>
                  <a:srgbClr val="0076B7"/>
                </a:solidFill>
              </a:defRPr>
            </a:lvl1pPr>
            <a:lvl2pPr marL="5486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500" b="0"/>
            </a:lvl2pPr>
            <a:lvl3pPr marL="822960" indent="0">
              <a:buFont typeface="Lucida Grande"/>
              <a:buNone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 smtClean="0"/>
              <a:t>Head</a:t>
            </a:r>
          </a:p>
          <a:p>
            <a:pPr lvl="2"/>
            <a:endParaRPr lang="en-US" dirty="0" smtClean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524000"/>
            <a:ext cx="1219200" cy="3810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 smtClean="0"/>
              <a:t>Main Idea X</a:t>
            </a:r>
          </a:p>
        </p:txBody>
      </p:sp>
    </p:spTree>
    <p:extLst>
      <p:ext uri="{BB962C8B-B14F-4D97-AF65-F5344CB8AC3E}">
        <p14:creationId xmlns:p14="http://schemas.microsoft.com/office/powerpoint/2010/main" val="11493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esson_continued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3203448" cy="3047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Module X Lesson 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>
            <a:noAutofit/>
          </a:bodyPr>
          <a:lstStyle/>
          <a:p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69D5280-DBD0-2343-946D-B32C2D72E9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905000"/>
            <a:ext cx="8077200" cy="289560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600" b="1">
                <a:solidFill>
                  <a:srgbClr val="0076B7"/>
                </a:solidFill>
              </a:defRPr>
            </a:lvl1pPr>
            <a:lvl2pPr marL="5486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500" b="0"/>
            </a:lvl2pPr>
            <a:lvl3pPr marL="96012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524000"/>
            <a:ext cx="1219200" cy="3810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 smtClean="0"/>
              <a:t>Main Idea X</a:t>
            </a:r>
          </a:p>
        </p:txBody>
      </p:sp>
    </p:spTree>
    <p:extLst>
      <p:ext uri="{BB962C8B-B14F-4D97-AF65-F5344CB8AC3E}">
        <p14:creationId xmlns:p14="http://schemas.microsoft.com/office/powerpoint/2010/main" val="290510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2FC860-2BD3-478F-A935-3ACE94E5E5E4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newsflash/>
    <p:sndAc>
      <p:stSnd>
        <p:snd r:embed="rId18" name="bomb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jMl1NbR0h_A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Gjqxegu2n8k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1v4I6RGRW50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Warm-Up:</a:t>
            </a:r>
            <a:br>
              <a:rPr lang="en-US" dirty="0" smtClean="0"/>
            </a:br>
            <a:r>
              <a:rPr lang="en-US" dirty="0" smtClean="0"/>
              <a:t>Spiral Review-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160520"/>
          </a:xfrm>
        </p:spPr>
        <p:txBody>
          <a:bodyPr>
            <a:normAutofit fontScale="70000" lnSpcReduction="20000"/>
          </a:bodyPr>
          <a:lstStyle/>
          <a:p>
            <a:r>
              <a:rPr lang="en-US" sz="8000" dirty="0" smtClean="0"/>
              <a:t>What </a:t>
            </a:r>
            <a:r>
              <a:rPr lang="en-US" sz="8000" dirty="0" smtClean="0"/>
              <a:t>impact did propaganda have on the opinions of America in WWII? (Ex. Japanese Internment Camps)</a:t>
            </a:r>
            <a:endParaRPr lang="en-US" sz="8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29353"/>
      </p:ext>
    </p:extLst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4800" y="1066800"/>
            <a:ext cx="8458200" cy="5410200"/>
          </a:xfrm>
        </p:spPr>
        <p:txBody>
          <a:bodyPr/>
          <a:lstStyle/>
          <a:p>
            <a:r>
              <a:rPr lang="en-US" dirty="0" smtClean="0"/>
              <a:t>Allied Push Toward Germany</a:t>
            </a:r>
          </a:p>
          <a:p>
            <a:pPr lvl="1"/>
            <a:r>
              <a:rPr lang="en-US" dirty="0"/>
              <a:t>January </a:t>
            </a:r>
            <a:r>
              <a:rPr lang="en-US" dirty="0" smtClean="0"/>
              <a:t>1945 – </a:t>
            </a:r>
            <a:r>
              <a:rPr lang="en-US" dirty="0"/>
              <a:t>Germans began to retreat.</a:t>
            </a:r>
          </a:p>
          <a:p>
            <a:pPr lvl="2"/>
            <a:r>
              <a:rPr lang="en-US" dirty="0" smtClean="0"/>
              <a:t>Losses heavy – </a:t>
            </a:r>
            <a:r>
              <a:rPr lang="en-US" dirty="0"/>
              <a:t>between 70,000 and 81,000 American casualties and even greater German loss</a:t>
            </a:r>
          </a:p>
          <a:p>
            <a:pPr lvl="1"/>
            <a:r>
              <a:rPr lang="en-US" dirty="0"/>
              <a:t>Allied bombing raids devastate major German cities.</a:t>
            </a:r>
          </a:p>
          <a:p>
            <a:pPr lvl="1"/>
            <a:r>
              <a:rPr lang="en-US" dirty="0"/>
              <a:t>April </a:t>
            </a:r>
            <a:r>
              <a:rPr lang="en-US" dirty="0" smtClean="0"/>
              <a:t>1945 – </a:t>
            </a:r>
            <a:r>
              <a:rPr lang="en-US" dirty="0"/>
              <a:t>Soviet troops enter Berlin.</a:t>
            </a:r>
          </a:p>
          <a:p>
            <a:pPr lvl="1"/>
            <a:r>
              <a:rPr lang="en-US" dirty="0"/>
              <a:t>April 12, </a:t>
            </a:r>
            <a:r>
              <a:rPr lang="en-US" dirty="0" smtClean="0"/>
              <a:t>1945 – </a:t>
            </a:r>
            <a:r>
              <a:rPr lang="en-US" dirty="0"/>
              <a:t>U.S. President Franklin D. Roosevelt dies of stroke.</a:t>
            </a:r>
          </a:p>
          <a:p>
            <a:pPr lvl="1"/>
            <a:r>
              <a:rPr lang="en-US" dirty="0"/>
              <a:t>May 8, </a:t>
            </a:r>
            <a:r>
              <a:rPr lang="en-US" dirty="0" smtClean="0"/>
              <a:t>1945 – </a:t>
            </a:r>
            <a:r>
              <a:rPr lang="en-US" dirty="0"/>
              <a:t>V-E (Victory in Europe) Day</a:t>
            </a:r>
          </a:p>
          <a:p>
            <a:pPr lvl="1"/>
            <a:r>
              <a:rPr lang="en-US" dirty="0"/>
              <a:t>New United States president </a:t>
            </a:r>
            <a:r>
              <a:rPr lang="en-US" b="1" dirty="0">
                <a:solidFill>
                  <a:srgbClr val="E46C0A"/>
                </a:solidFill>
                <a:latin typeface="Calibri" charset="0"/>
                <a:ea typeface="ＭＳ Ｐゴシック" charset="0"/>
                <a:cs typeface="Verdana" charset="0"/>
              </a:rPr>
              <a:t>Harry S. Truman </a:t>
            </a:r>
            <a:r>
              <a:rPr lang="en-US" dirty="0"/>
              <a:t>faces challenge of winning war in Pacific.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84799" y="822961"/>
            <a:ext cx="5730240" cy="396240"/>
          </a:xfrm>
        </p:spPr>
        <p:txBody>
          <a:bodyPr/>
          <a:lstStyle/>
          <a:p>
            <a:r>
              <a:rPr lang="en-US" sz="2400" dirty="0" smtClean="0"/>
              <a:t>Victory in the Pacific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52400" y="2124456"/>
            <a:ext cx="4343400" cy="3895344"/>
          </a:xfrm>
        </p:spPr>
        <p:txBody>
          <a:bodyPr/>
          <a:lstStyle/>
          <a:p>
            <a:pPr lvl="1"/>
            <a:r>
              <a:rPr lang="en-US" dirty="0"/>
              <a:t>Allied scientists developed the atomic bomb, a weapon that produces tremendous power by splitting atoms, in a secret program known as the </a:t>
            </a:r>
            <a:r>
              <a:rPr lang="en-US" b="1" dirty="0">
                <a:solidFill>
                  <a:srgbClr val="E46C0A"/>
                </a:solidFill>
                <a:latin typeface="Calibri" charset="0"/>
                <a:ea typeface="ＭＳ Ｐゴシック" charset="0"/>
                <a:cs typeface="Verdana" charset="0"/>
              </a:rPr>
              <a:t>Manhattan Project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When Japanese leaders refused to surrender, President Truman ordered use of the bomb.</a:t>
            </a:r>
          </a:p>
          <a:p>
            <a:pPr lvl="1"/>
            <a:r>
              <a:rPr lang="en-US" dirty="0"/>
              <a:t>August 6, </a:t>
            </a:r>
            <a:r>
              <a:rPr lang="en-US" dirty="0" smtClean="0"/>
              <a:t>1945 – </a:t>
            </a:r>
            <a:r>
              <a:rPr lang="en-US" dirty="0"/>
              <a:t>the B-29 bomber </a:t>
            </a:r>
            <a:r>
              <a:rPr lang="en-US" i="1" dirty="0"/>
              <a:t>Enola Gay </a:t>
            </a:r>
            <a:r>
              <a:rPr lang="en-US" dirty="0"/>
              <a:t>drops an atomic </a:t>
            </a:r>
            <a:r>
              <a:rPr lang="en-US" dirty="0" smtClean="0"/>
              <a:t>bomb, “</a:t>
            </a:r>
            <a:r>
              <a:rPr lang="en-US" dirty="0" smtClean="0">
                <a:hlinkClick r:id="rId2"/>
              </a:rPr>
              <a:t>Little Boy</a:t>
            </a:r>
            <a:r>
              <a:rPr lang="en-US" dirty="0" smtClean="0"/>
              <a:t>” </a:t>
            </a:r>
            <a:r>
              <a:rPr lang="en-US" dirty="0"/>
              <a:t>on the city of Hiroshima.</a:t>
            </a:r>
          </a:p>
          <a:p>
            <a:pPr lvl="2"/>
            <a:r>
              <a:rPr lang="en-US" dirty="0" smtClean="0"/>
              <a:t>Explosion </a:t>
            </a:r>
            <a:r>
              <a:rPr lang="en-US" dirty="0"/>
              <a:t>killed almost 80,000 people instantly.</a:t>
            </a:r>
          </a:p>
          <a:p>
            <a:pPr lvl="2"/>
            <a:r>
              <a:rPr lang="en-US" dirty="0" smtClean="0"/>
              <a:t>Thousands </a:t>
            </a:r>
            <a:r>
              <a:rPr lang="en-US" dirty="0"/>
              <a:t>more died from burns and radiation poisoning.</a:t>
            </a:r>
          </a:p>
          <a:p>
            <a:pPr lvl="1"/>
            <a:r>
              <a:rPr lang="en-US" dirty="0"/>
              <a:t>Japanese leaders still refused to surrender.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04800" y="1362456"/>
            <a:ext cx="8534400" cy="762000"/>
          </a:xfrm>
        </p:spPr>
        <p:txBody>
          <a:bodyPr/>
          <a:lstStyle/>
          <a:p>
            <a:r>
              <a:rPr lang="en-US" dirty="0" smtClean="0"/>
              <a:t>Main Idea </a:t>
            </a:r>
            <a:r>
              <a:rPr lang="en-US" dirty="0" smtClean="0"/>
              <a:t>5</a:t>
            </a:r>
            <a:endParaRPr lang="en-US" dirty="0" smtClean="0"/>
          </a:p>
          <a:p>
            <a:pPr lvl="1"/>
            <a:r>
              <a:rPr lang="en-US" dirty="0"/>
              <a:t>Victory in the Pacific came after the United States dropped atomic bombs on Japan.</a:t>
            </a:r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6B7"/>
                </a:solidFill>
              </a:rPr>
              <a:t>continued…</a:t>
            </a:r>
            <a:endParaRPr lang="en-US" sz="1400" i="1" dirty="0">
              <a:solidFill>
                <a:srgbClr val="0076B7"/>
              </a:solidFill>
            </a:endParaRPr>
          </a:p>
        </p:txBody>
      </p:sp>
      <p:pic>
        <p:nvPicPr>
          <p:cNvPr id="1026" name="Picture 2" descr="Image result for manhatta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42060"/>
            <a:ext cx="4567989" cy="305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12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11873" y="990600"/>
            <a:ext cx="3750527" cy="5638800"/>
          </a:xfrm>
        </p:spPr>
        <p:txBody>
          <a:bodyPr/>
          <a:lstStyle/>
          <a:p>
            <a:r>
              <a:rPr lang="en-US" dirty="0" smtClean="0"/>
              <a:t>End of World War II</a:t>
            </a:r>
          </a:p>
          <a:p>
            <a:pPr lvl="1"/>
            <a:r>
              <a:rPr lang="en-US" dirty="0"/>
              <a:t>August 9, </a:t>
            </a:r>
            <a:r>
              <a:rPr lang="en-US" dirty="0" smtClean="0"/>
              <a:t>1945 – </a:t>
            </a:r>
            <a:r>
              <a:rPr lang="en-US" dirty="0"/>
              <a:t>U.S. forces drop a second atomic </a:t>
            </a:r>
            <a:r>
              <a:rPr lang="en-US" dirty="0" smtClean="0"/>
              <a:t>bomb, “Fat Man”, </a:t>
            </a:r>
            <a:r>
              <a:rPr lang="en-US" dirty="0"/>
              <a:t>on city of Nagasaki.</a:t>
            </a:r>
          </a:p>
          <a:p>
            <a:pPr lvl="2"/>
            <a:r>
              <a:rPr lang="en-US" dirty="0" smtClean="0"/>
              <a:t>One-third </a:t>
            </a:r>
            <a:r>
              <a:rPr lang="en-US" dirty="0"/>
              <a:t>of the city destroyed</a:t>
            </a:r>
          </a:p>
          <a:p>
            <a:pPr lvl="2"/>
            <a:r>
              <a:rPr lang="en-US" dirty="0" smtClean="0"/>
              <a:t>22,000 </a:t>
            </a:r>
            <a:r>
              <a:rPr lang="en-US" dirty="0"/>
              <a:t>people killed instantly</a:t>
            </a:r>
          </a:p>
          <a:p>
            <a:pPr lvl="1"/>
            <a:r>
              <a:rPr lang="en-US" dirty="0"/>
              <a:t>August 15, </a:t>
            </a:r>
            <a:r>
              <a:rPr lang="en-US" dirty="0" smtClean="0"/>
              <a:t>1945 – </a:t>
            </a:r>
            <a:r>
              <a:rPr lang="en-US" dirty="0"/>
              <a:t>Japanese announce their </a:t>
            </a:r>
            <a:r>
              <a:rPr lang="en-US" dirty="0" smtClean="0"/>
              <a:t>surrender, known as V-J Day, </a:t>
            </a:r>
            <a:r>
              <a:rPr lang="en-US" dirty="0"/>
              <a:t>thus ending World War II.</a:t>
            </a:r>
          </a:p>
          <a:p>
            <a:pPr lvl="1"/>
            <a:r>
              <a:rPr lang="en-US" dirty="0"/>
              <a:t>The war took a harsh toll.</a:t>
            </a:r>
          </a:p>
          <a:p>
            <a:pPr lvl="2"/>
            <a:r>
              <a:rPr lang="en-US" dirty="0" smtClean="0"/>
              <a:t>50 </a:t>
            </a:r>
            <a:r>
              <a:rPr lang="en-US" dirty="0"/>
              <a:t>million people killed</a:t>
            </a:r>
          </a:p>
          <a:p>
            <a:pPr lvl="2"/>
            <a:r>
              <a:rPr lang="en-US" dirty="0" smtClean="0"/>
              <a:t>National </a:t>
            </a:r>
            <a:r>
              <a:rPr lang="en-US" dirty="0"/>
              <a:t>economies in Europe and Asia devastated</a:t>
            </a:r>
          </a:p>
          <a:p>
            <a:pPr lvl="2"/>
            <a:r>
              <a:rPr lang="en-US" dirty="0" smtClean="0"/>
              <a:t>Millions </a:t>
            </a:r>
            <a:r>
              <a:rPr lang="en-US" dirty="0"/>
              <a:t>of people left without food, water, or shelter</a:t>
            </a:r>
          </a:p>
          <a:p>
            <a:endParaRPr lang="en-US" dirty="0"/>
          </a:p>
        </p:txBody>
      </p:sp>
      <p:pic>
        <p:nvPicPr>
          <p:cNvPr id="10" name="Picture 2" descr="http://www.esuhistoryprof.com/Atomic%20Bomb%20Carto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395" y="925706"/>
            <a:ext cx="34290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5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8" descr="http://images.military.com/MemberImageUpload/t60/d569/569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540"/>
            <a:ext cx="9144000" cy="6874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3453537"/>
      </p:ext>
    </p:extLst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3276600" cy="4572000"/>
          </a:xfrm>
        </p:spPr>
        <p:txBody>
          <a:bodyPr/>
          <a:lstStyle/>
          <a:p>
            <a:r>
              <a:rPr lang="en-US" dirty="0" smtClean="0"/>
              <a:t>How did the war affect those who did not enlist in the </a:t>
            </a:r>
            <a:r>
              <a:rPr lang="en-US" dirty="0" smtClean="0"/>
              <a:t>military? Examples? </a:t>
            </a:r>
            <a:endParaRPr lang="en-US" dirty="0"/>
          </a:p>
        </p:txBody>
      </p:sp>
      <p:pic>
        <p:nvPicPr>
          <p:cNvPr id="1026" name="Picture 2" descr="http://eandt.theiet.org/magazine/2013/10/images/640_bristol-liverp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29" y="2370740"/>
            <a:ext cx="4191000" cy="279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843885"/>
      </p:ext>
    </p:extLst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 (1939-1945)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10-12 “War in the Pacific Theatre”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38400" y="772780"/>
            <a:ext cx="4572000" cy="396240"/>
          </a:xfrm>
        </p:spPr>
        <p:txBody>
          <a:bodyPr/>
          <a:lstStyle/>
          <a:p>
            <a:r>
              <a:rPr lang="en-US" dirty="0" smtClean="0"/>
              <a:t>War in the </a:t>
            </a:r>
            <a:r>
              <a:rPr lang="en-US" dirty="0" smtClean="0"/>
              <a:t>Pacific and VICTORY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02336" y="1169020"/>
            <a:ext cx="1578864" cy="403748"/>
          </a:xfrm>
        </p:spPr>
        <p:txBody>
          <a:bodyPr/>
          <a:lstStyle/>
          <a:p>
            <a:r>
              <a:rPr lang="en-US" dirty="0" smtClean="0"/>
              <a:t>LESSON </a:t>
            </a:r>
            <a:r>
              <a:rPr lang="en-US" dirty="0"/>
              <a:t>6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Big Idea</a:t>
            </a:r>
          </a:p>
          <a:p>
            <a:pPr lvl="1"/>
            <a:r>
              <a:rPr lang="en-US" dirty="0"/>
              <a:t>Allied forces reversed Japan’s expansion in the Pacific and battled toward the main Japanese </a:t>
            </a:r>
            <a:r>
              <a:rPr lang="en-US" dirty="0" smtClean="0"/>
              <a:t>islands—all culminating in a victory for the Allied powers.</a:t>
            </a:r>
            <a:endParaRPr lang="en-US" dirty="0" smtClean="0"/>
          </a:p>
          <a:p>
            <a:r>
              <a:rPr lang="en-US" dirty="0" smtClean="0"/>
              <a:t>Main Ideas</a:t>
            </a:r>
          </a:p>
          <a:p>
            <a:pPr lvl="2"/>
            <a:r>
              <a:rPr lang="en-US" dirty="0"/>
              <a:t>The Japanese continued advancing across the Pacific in 1942.</a:t>
            </a:r>
          </a:p>
          <a:p>
            <a:pPr lvl="2"/>
            <a:r>
              <a:rPr lang="en-US" dirty="0"/>
              <a:t>The Allies stopped Japan’s advance with key victories over the Japanese navy.</a:t>
            </a:r>
          </a:p>
          <a:p>
            <a:pPr lvl="2"/>
            <a:r>
              <a:rPr lang="en-US" dirty="0"/>
              <a:t>The Allies began battling toward Japan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The Allies gained victory in Europe with Germany’s surrender.</a:t>
            </a:r>
          </a:p>
          <a:p>
            <a:pPr lvl="2"/>
            <a:r>
              <a:rPr lang="en-US" dirty="0" smtClean="0"/>
              <a:t>Victory </a:t>
            </a:r>
            <a:r>
              <a:rPr lang="en-US" dirty="0"/>
              <a:t>in the Pacific came after the United States dropped atomic bombs on Japan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67876" y="822961"/>
            <a:ext cx="5730240" cy="396240"/>
          </a:xfrm>
        </p:spPr>
        <p:txBody>
          <a:bodyPr/>
          <a:lstStyle/>
          <a:p>
            <a:r>
              <a:rPr lang="en-US" dirty="0" smtClean="0"/>
              <a:t>Japan Advances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81000" y="1998009"/>
            <a:ext cx="8382000" cy="3598119"/>
          </a:xfrm>
        </p:spPr>
        <p:txBody>
          <a:bodyPr/>
          <a:lstStyle/>
          <a:p>
            <a:pPr lvl="1"/>
            <a:r>
              <a:rPr lang="en-US" dirty="0"/>
              <a:t>Attack on Pearl Harbor left U.S. Pacific fleet weakened.</a:t>
            </a:r>
          </a:p>
          <a:p>
            <a:pPr lvl="1"/>
            <a:r>
              <a:rPr lang="en-US" dirty="0"/>
              <a:t>Japan advanced and conquered Thailand, Burma, the British colonies of Hong Kong and Singapore, and the U.S. territories of Guam and Wake Island.</a:t>
            </a:r>
          </a:p>
          <a:p>
            <a:pPr lvl="1"/>
            <a:r>
              <a:rPr lang="en-US" dirty="0"/>
              <a:t>Japanese then attacked U.S. controlled Philippines.</a:t>
            </a:r>
          </a:p>
          <a:p>
            <a:pPr lvl="2"/>
            <a:r>
              <a:rPr lang="en-US" dirty="0" smtClean="0"/>
              <a:t>American </a:t>
            </a:r>
            <a:r>
              <a:rPr lang="en-US" dirty="0"/>
              <a:t>and Filipino forces under command of American general </a:t>
            </a:r>
            <a:r>
              <a:rPr lang="en-US" b="1" dirty="0">
                <a:solidFill>
                  <a:srgbClr val="E46C0A"/>
                </a:solidFill>
                <a:latin typeface="Calibri" charset="0"/>
                <a:ea typeface="ＭＳ Ｐゴシック" charset="0"/>
                <a:cs typeface="Verdana" charset="0"/>
              </a:rPr>
              <a:t>Douglas MacArthur</a:t>
            </a:r>
          </a:p>
          <a:p>
            <a:pPr lvl="1"/>
            <a:r>
              <a:rPr lang="en-US" dirty="0"/>
              <a:t>March 1942– Allied forces surrender Philippines to Japan.</a:t>
            </a:r>
          </a:p>
          <a:p>
            <a:pPr lvl="2"/>
            <a:r>
              <a:rPr lang="en-US" dirty="0" smtClean="0"/>
              <a:t>Japanese </a:t>
            </a:r>
            <a:r>
              <a:rPr lang="en-US" dirty="0"/>
              <a:t>march more than 70,000 captured soldiers to prison camps.</a:t>
            </a:r>
          </a:p>
          <a:p>
            <a:pPr lvl="2"/>
            <a:r>
              <a:rPr lang="en-US" dirty="0" smtClean="0"/>
              <a:t>More </a:t>
            </a:r>
            <a:r>
              <a:rPr lang="en-US" dirty="0"/>
              <a:t>than 600 Americans and 10,000 Filipinos died in the </a:t>
            </a:r>
            <a:r>
              <a:rPr lang="en-US" b="1" dirty="0">
                <a:solidFill>
                  <a:srgbClr val="E46C0A"/>
                </a:solidFill>
                <a:latin typeface="Calibri" charset="0"/>
                <a:ea typeface="ＭＳ Ｐゴシック" charset="0"/>
                <a:cs typeface="Verdana" charset="0"/>
              </a:rPr>
              <a:t>Bataan Death March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50706" y="1227605"/>
            <a:ext cx="8534400" cy="762000"/>
          </a:xfrm>
        </p:spPr>
        <p:txBody>
          <a:bodyPr/>
          <a:lstStyle/>
          <a:p>
            <a:r>
              <a:rPr lang="en-US" dirty="0" smtClean="0"/>
              <a:t>Main Idea 1</a:t>
            </a:r>
          </a:p>
          <a:p>
            <a:pPr lvl="1"/>
            <a:r>
              <a:rPr lang="en-US" dirty="0"/>
              <a:t>The Japanese continued advancing across the Pacific in 1942.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6560" y="766572"/>
            <a:ext cx="5730240" cy="396240"/>
          </a:xfrm>
        </p:spPr>
        <p:txBody>
          <a:bodyPr/>
          <a:lstStyle/>
          <a:p>
            <a:r>
              <a:rPr lang="en-US" dirty="0" smtClean="0"/>
              <a:t>Key Allied Victories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1"/>
            <a:r>
              <a:rPr lang="en-US" dirty="0"/>
              <a:t>Allies feared continued Japanese advance.</a:t>
            </a:r>
          </a:p>
          <a:p>
            <a:pPr lvl="1"/>
            <a:r>
              <a:rPr lang="en-US" dirty="0"/>
              <a:t>Americans were able to break Japanese codes and discovered battle plans.</a:t>
            </a:r>
          </a:p>
          <a:p>
            <a:pPr lvl="1"/>
            <a:r>
              <a:rPr lang="en-US" dirty="0"/>
              <a:t>American admiral </a:t>
            </a:r>
            <a:r>
              <a:rPr lang="en-US" b="1" dirty="0">
                <a:solidFill>
                  <a:srgbClr val="E46C0A"/>
                </a:solidFill>
                <a:latin typeface="Calibri" charset="0"/>
                <a:ea typeface="ＭＳ Ｐゴシック" charset="0"/>
                <a:cs typeface="Verdana" charset="0"/>
              </a:rPr>
              <a:t>Chester Nimitz </a:t>
            </a:r>
            <a:r>
              <a:rPr lang="en-US" dirty="0"/>
              <a:t>led the U.S. Pacific Fleet in Allied response.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Main Idea 2</a:t>
            </a:r>
          </a:p>
          <a:p>
            <a:pPr lvl="1"/>
            <a:r>
              <a:rPr lang="en-US" dirty="0"/>
              <a:t>The Allies stopped Japan’s advance with key victories over the Japanese navy.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6B7"/>
                </a:solidFill>
              </a:rPr>
              <a:t>continued…</a:t>
            </a:r>
            <a:endParaRPr lang="en-US" sz="1400" i="1" dirty="0">
              <a:solidFill>
                <a:srgbClr val="007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1A146-59F7-204C-A7D6-E01EC24D14D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854712" y="669073"/>
            <a:ext cx="8077200" cy="457200"/>
          </a:xfrm>
        </p:spPr>
        <p:txBody>
          <a:bodyPr/>
          <a:lstStyle/>
          <a:p>
            <a:r>
              <a:rPr lang="en-US" dirty="0"/>
              <a:t>Key Victories in the Pacific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04232" y="990600"/>
            <a:ext cx="2514600" cy="3395472"/>
          </a:xfrm>
        </p:spPr>
        <p:txBody>
          <a:bodyPr/>
          <a:lstStyle/>
          <a:p>
            <a:r>
              <a:rPr lang="en-US" dirty="0">
                <a:solidFill>
                  <a:srgbClr val="E46C0A"/>
                </a:solidFill>
                <a:latin typeface="Calibri" charset="0"/>
                <a:ea typeface="ＭＳ Ｐゴシック" charset="0"/>
                <a:cs typeface="Verdana" charset="0"/>
              </a:rPr>
              <a:t>Battle of the Coral Sea</a:t>
            </a:r>
          </a:p>
          <a:p>
            <a:pPr lvl="1"/>
            <a:r>
              <a:rPr lang="en-US" dirty="0"/>
              <a:t>Japanese planned assault on Port Moresby, New Guinea.</a:t>
            </a:r>
          </a:p>
          <a:p>
            <a:pPr lvl="1"/>
            <a:r>
              <a:rPr lang="en-US" dirty="0"/>
              <a:t>American and Japanese aircraft carriers and fighter planes clashed.</a:t>
            </a:r>
          </a:p>
          <a:p>
            <a:pPr lvl="1"/>
            <a:r>
              <a:rPr lang="en-US" dirty="0"/>
              <a:t>No clear victor, but Japanese advance halted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505200" y="990600"/>
            <a:ext cx="2514600" cy="3395472"/>
          </a:xfrm>
        </p:spPr>
        <p:txBody>
          <a:bodyPr/>
          <a:lstStyle/>
          <a:p>
            <a:r>
              <a:rPr lang="en-US" dirty="0">
                <a:solidFill>
                  <a:srgbClr val="E46C0A"/>
                </a:solidFill>
                <a:latin typeface="Calibri" charset="0"/>
                <a:ea typeface="ＭＳ Ｐゴシック" charset="0"/>
                <a:cs typeface="Verdana" charset="0"/>
                <a:hlinkClick r:id="rId2"/>
              </a:rPr>
              <a:t>Battle of Midway</a:t>
            </a:r>
            <a:endParaRPr lang="en-US" dirty="0">
              <a:solidFill>
                <a:srgbClr val="E46C0A"/>
              </a:solidFill>
              <a:latin typeface="Calibri" charset="0"/>
              <a:ea typeface="ＭＳ Ｐゴシック" charset="0"/>
              <a:cs typeface="Verdana" charset="0"/>
            </a:endParaRPr>
          </a:p>
          <a:p>
            <a:pPr lvl="1"/>
            <a:r>
              <a:rPr lang="en-US" dirty="0"/>
              <a:t>Japanese planned surprise attack on Midway Islands.</a:t>
            </a:r>
          </a:p>
          <a:p>
            <a:pPr lvl="1"/>
            <a:r>
              <a:rPr lang="en-US" dirty="0"/>
              <a:t>June 4, 1942– Japanese attack and American fighters launch</a:t>
            </a:r>
          </a:p>
          <a:p>
            <a:pPr lvl="1"/>
            <a:r>
              <a:rPr lang="en-US" dirty="0"/>
              <a:t>American bombers destroy four carriers and severely weaken Japanese naval power.</a:t>
            </a:r>
          </a:p>
          <a:p>
            <a:pPr lvl="1"/>
            <a:r>
              <a:rPr lang="en-US" dirty="0"/>
              <a:t>Allied victory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210300" y="983166"/>
            <a:ext cx="2514600" cy="3395472"/>
          </a:xfrm>
        </p:spPr>
        <p:txBody>
          <a:bodyPr/>
          <a:lstStyle/>
          <a:p>
            <a:r>
              <a:rPr lang="en-US" dirty="0"/>
              <a:t>Guadalcanal</a:t>
            </a:r>
          </a:p>
          <a:p>
            <a:pPr lvl="1"/>
            <a:r>
              <a:rPr lang="en-US" dirty="0"/>
              <a:t>Allies began recapturing Japanese territory.</a:t>
            </a:r>
          </a:p>
          <a:p>
            <a:pPr lvl="1"/>
            <a:r>
              <a:rPr lang="en-US" dirty="0"/>
              <a:t>August 1942– American Marines invade Guadalcanal.  </a:t>
            </a:r>
          </a:p>
          <a:p>
            <a:pPr lvl="1"/>
            <a:r>
              <a:rPr lang="en-US" dirty="0"/>
              <a:t>Six months of intense fighting</a:t>
            </a:r>
          </a:p>
          <a:p>
            <a:pPr lvl="1"/>
            <a:r>
              <a:rPr lang="en-US" dirty="0"/>
              <a:t>February 1943– Allied victory</a:t>
            </a:r>
          </a:p>
          <a:p>
            <a:endParaRPr lang="en-US" dirty="0"/>
          </a:p>
        </p:txBody>
      </p:sp>
      <p:pic>
        <p:nvPicPr>
          <p:cNvPr id="2050" name="Picture 2" descr="Image result for guadalcanal midway coral 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" y="3733800"/>
            <a:ext cx="8881946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0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90014" y="800659"/>
            <a:ext cx="5730240" cy="396240"/>
          </a:xfrm>
        </p:spPr>
        <p:txBody>
          <a:bodyPr/>
          <a:lstStyle/>
          <a:p>
            <a:r>
              <a:rPr lang="en-US" dirty="0" smtClean="0"/>
              <a:t>Battling Toward Japan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06298" y="1752600"/>
            <a:ext cx="8556702" cy="3843528"/>
          </a:xfrm>
        </p:spPr>
        <p:txBody>
          <a:bodyPr/>
          <a:lstStyle/>
          <a:p>
            <a:pPr lvl="1"/>
            <a:r>
              <a:rPr lang="en-US" dirty="0"/>
              <a:t>Allies </a:t>
            </a:r>
            <a:r>
              <a:rPr lang="en-US" dirty="0" smtClean="0"/>
              <a:t>went on </a:t>
            </a:r>
            <a:r>
              <a:rPr lang="en-US" dirty="0"/>
              <a:t>offensive</a:t>
            </a:r>
          </a:p>
          <a:p>
            <a:pPr lvl="2"/>
            <a:r>
              <a:rPr lang="en-US" dirty="0" smtClean="0"/>
              <a:t>Developed </a:t>
            </a:r>
            <a:r>
              <a:rPr lang="en-US" b="1" dirty="0">
                <a:solidFill>
                  <a:srgbClr val="E46C0A"/>
                </a:solidFill>
                <a:latin typeface="Calibri" charset="0"/>
                <a:ea typeface="ＭＳ Ｐゴシック" charset="0"/>
                <a:cs typeface="Verdana" charset="0"/>
              </a:rPr>
              <a:t>island hopping </a:t>
            </a:r>
            <a:r>
              <a:rPr lang="en-US" dirty="0"/>
              <a:t>strategy, where Allied forces took only the most strategically important islands.</a:t>
            </a:r>
          </a:p>
          <a:p>
            <a:pPr lvl="2"/>
            <a:r>
              <a:rPr lang="en-US" dirty="0" smtClean="0"/>
              <a:t>Won </a:t>
            </a:r>
            <a:r>
              <a:rPr lang="en-US" dirty="0"/>
              <a:t>victories in Gilbert, Marshall, Mariana, Volcano, and Bonin Islands.</a:t>
            </a:r>
          </a:p>
          <a:p>
            <a:pPr lvl="1"/>
            <a:r>
              <a:rPr lang="en-US" dirty="0"/>
              <a:t>October </a:t>
            </a:r>
            <a:r>
              <a:rPr lang="en-US" dirty="0" smtClean="0"/>
              <a:t>1944 – </a:t>
            </a:r>
            <a:r>
              <a:rPr lang="en-US" dirty="0"/>
              <a:t>General MacArthur </a:t>
            </a:r>
            <a:r>
              <a:rPr lang="en-US" dirty="0" smtClean="0"/>
              <a:t>led mission </a:t>
            </a:r>
            <a:r>
              <a:rPr lang="en-US" dirty="0"/>
              <a:t>to retake Philippines.</a:t>
            </a:r>
          </a:p>
          <a:p>
            <a:pPr lvl="2"/>
            <a:r>
              <a:rPr lang="en-US" dirty="0" smtClean="0"/>
              <a:t>Confrontation </a:t>
            </a:r>
            <a:r>
              <a:rPr lang="en-US" dirty="0"/>
              <a:t>at </a:t>
            </a:r>
            <a:r>
              <a:rPr lang="en-US" b="1" dirty="0">
                <a:solidFill>
                  <a:srgbClr val="E46C0A"/>
                </a:solidFill>
                <a:latin typeface="Calibri" charset="0"/>
                <a:ea typeface="ＭＳ Ｐゴシック" charset="0"/>
                <a:cs typeface="Verdana" charset="0"/>
              </a:rPr>
              <a:t>Battle of Leyte Gulf </a:t>
            </a:r>
            <a:r>
              <a:rPr lang="en-US" dirty="0" smtClean="0"/>
              <a:t>– </a:t>
            </a:r>
            <a:r>
              <a:rPr lang="en-US" dirty="0"/>
              <a:t>largest naval battle in history</a:t>
            </a:r>
          </a:p>
          <a:p>
            <a:pPr lvl="2"/>
            <a:r>
              <a:rPr lang="en-US" dirty="0" smtClean="0"/>
              <a:t>Allies crushed </a:t>
            </a:r>
            <a:r>
              <a:rPr lang="en-US" dirty="0"/>
              <a:t>Japanese fleet.</a:t>
            </a:r>
          </a:p>
          <a:p>
            <a:pPr lvl="2"/>
            <a:r>
              <a:rPr lang="en-US" dirty="0" smtClean="0"/>
              <a:t>Allied </a:t>
            </a:r>
            <a:r>
              <a:rPr lang="en-US" dirty="0"/>
              <a:t>forces </a:t>
            </a:r>
            <a:r>
              <a:rPr lang="en-US" dirty="0" smtClean="0"/>
              <a:t>drove </a:t>
            </a:r>
            <a:r>
              <a:rPr lang="en-US" dirty="0"/>
              <a:t>out all Japanese forces by summer 1945.</a:t>
            </a:r>
          </a:p>
          <a:p>
            <a:pPr lvl="1"/>
            <a:r>
              <a:rPr lang="en-US" dirty="0"/>
              <a:t>Allied planes </a:t>
            </a:r>
            <a:r>
              <a:rPr lang="en-US" dirty="0" smtClean="0"/>
              <a:t>began </a:t>
            </a:r>
            <a:r>
              <a:rPr lang="en-US" dirty="0"/>
              <a:t>bombing targets in Japan.</a:t>
            </a:r>
          </a:p>
          <a:p>
            <a:pPr lvl="2"/>
            <a:r>
              <a:rPr lang="en-US" dirty="0" smtClean="0"/>
              <a:t>Japanese </a:t>
            </a:r>
            <a:r>
              <a:rPr lang="en-US" dirty="0"/>
              <a:t>refused to surrender.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06298" y="1103935"/>
            <a:ext cx="8534400" cy="762000"/>
          </a:xfrm>
        </p:spPr>
        <p:txBody>
          <a:bodyPr/>
          <a:lstStyle/>
          <a:p>
            <a:r>
              <a:rPr lang="en-US" dirty="0" smtClean="0"/>
              <a:t>Main Idea 3</a:t>
            </a:r>
          </a:p>
          <a:p>
            <a:pPr lvl="1"/>
            <a:r>
              <a:rPr lang="en-US" dirty="0"/>
              <a:t>The Allies began battling toward Japan.</a:t>
            </a:r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6B7"/>
                </a:solidFill>
              </a:rPr>
              <a:t>continued…</a:t>
            </a:r>
            <a:endParaRPr lang="en-US" sz="1400" i="1" dirty="0">
              <a:solidFill>
                <a:srgbClr val="007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1A146-59F7-204C-A7D6-E01EC24D14D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52400" y="1219199"/>
            <a:ext cx="3962400" cy="5502275"/>
          </a:xfrm>
        </p:spPr>
        <p:txBody>
          <a:bodyPr/>
          <a:lstStyle/>
          <a:p>
            <a:r>
              <a:rPr lang="en-US" dirty="0" smtClean="0"/>
              <a:t>Iwo Jima</a:t>
            </a:r>
          </a:p>
          <a:p>
            <a:pPr lvl="1"/>
            <a:r>
              <a:rPr lang="en-US" dirty="0"/>
              <a:t>February </a:t>
            </a:r>
            <a:r>
              <a:rPr lang="en-US" dirty="0" smtClean="0"/>
              <a:t>1945 – </a:t>
            </a:r>
            <a:r>
              <a:rPr lang="en-US" dirty="0"/>
              <a:t>U.S. Marines </a:t>
            </a:r>
            <a:r>
              <a:rPr lang="en-US" dirty="0" smtClean="0"/>
              <a:t>stormed </a:t>
            </a:r>
            <a:r>
              <a:rPr lang="en-US" dirty="0"/>
              <a:t>beaches of Iwo Jima</a:t>
            </a:r>
          </a:p>
          <a:p>
            <a:pPr lvl="1"/>
            <a:r>
              <a:rPr lang="en-US" dirty="0"/>
              <a:t>Month of bloody fighting</a:t>
            </a:r>
          </a:p>
          <a:p>
            <a:pPr lvl="2"/>
            <a:r>
              <a:rPr lang="en-US" dirty="0"/>
              <a:t>Of 20,000 Japanese defenders, about a thousand were taken prisoner, the rest were killed or wounded in battle.</a:t>
            </a:r>
          </a:p>
          <a:p>
            <a:pPr lvl="2"/>
            <a:r>
              <a:rPr lang="en-US" dirty="0"/>
              <a:t>Around 6,800 Americans killed</a:t>
            </a:r>
          </a:p>
          <a:p>
            <a:r>
              <a:rPr lang="en-US" dirty="0"/>
              <a:t>Okinawa</a:t>
            </a:r>
          </a:p>
          <a:p>
            <a:pPr lvl="1"/>
            <a:r>
              <a:rPr lang="en-US" dirty="0"/>
              <a:t>April 1945– U.S. forces attacked Okinawa.</a:t>
            </a:r>
          </a:p>
          <a:p>
            <a:pPr lvl="1"/>
            <a:r>
              <a:rPr lang="en-US" dirty="0"/>
              <a:t>Fighting lasted three months</a:t>
            </a:r>
          </a:p>
          <a:p>
            <a:pPr lvl="1"/>
            <a:r>
              <a:rPr lang="en-US" dirty="0"/>
              <a:t>Japanese planes used </a:t>
            </a:r>
            <a:r>
              <a:rPr lang="en-US" b="1" dirty="0">
                <a:solidFill>
                  <a:srgbClr val="E46C0A"/>
                </a:solidFill>
                <a:latin typeface="Calibri" charset="0"/>
                <a:ea typeface="ＭＳ Ｐゴシック" charset="0"/>
                <a:cs typeface="Verdana" charset="0"/>
              </a:rPr>
              <a:t>kamikaze</a:t>
            </a:r>
            <a:r>
              <a:rPr lang="en-US" dirty="0"/>
              <a:t> tactic– purposely crashing piloted planes into enemy ships.</a:t>
            </a:r>
          </a:p>
          <a:p>
            <a:pPr lvl="1"/>
            <a:r>
              <a:rPr lang="en-US" dirty="0"/>
              <a:t>Severe casualties</a:t>
            </a:r>
          </a:p>
          <a:p>
            <a:pPr lvl="2"/>
            <a:r>
              <a:rPr lang="en-US" dirty="0"/>
              <a:t>Allies: 12,000 dead, 36,000 wounded</a:t>
            </a:r>
          </a:p>
          <a:p>
            <a:pPr lvl="2"/>
            <a:r>
              <a:rPr lang="en-US" dirty="0"/>
              <a:t>Japan: 110,00 troops and 80,000 civilians dead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276600" y="762000"/>
            <a:ext cx="8077200" cy="457200"/>
          </a:xfrm>
        </p:spPr>
        <p:txBody>
          <a:bodyPr/>
          <a:lstStyle/>
          <a:p>
            <a:r>
              <a:rPr lang="en-US" dirty="0" smtClean="0"/>
              <a:t>Final Battles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6" descr="http://www.myhistorymuseum.org/WWII/images/map-iwo-j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14500"/>
            <a:ext cx="46482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9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32760" y="640507"/>
            <a:ext cx="5730240" cy="396240"/>
          </a:xfrm>
        </p:spPr>
        <p:txBody>
          <a:bodyPr/>
          <a:lstStyle/>
          <a:p>
            <a:r>
              <a:rPr lang="en-US" dirty="0" smtClean="0"/>
              <a:t>Germany Surrenders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1347" y="1554661"/>
            <a:ext cx="8463776" cy="3788441"/>
          </a:xfrm>
        </p:spPr>
        <p:txBody>
          <a:bodyPr/>
          <a:lstStyle/>
          <a:p>
            <a:pPr lvl="1"/>
            <a:r>
              <a:rPr lang="en-US" dirty="0"/>
              <a:t>After D-Day invasion, hundreds of thousands of Allied troops land</a:t>
            </a:r>
          </a:p>
          <a:p>
            <a:pPr lvl="1"/>
            <a:r>
              <a:rPr lang="en-US" dirty="0"/>
              <a:t>Allies begin moving toward Germany.</a:t>
            </a:r>
          </a:p>
          <a:p>
            <a:pPr lvl="2"/>
            <a:r>
              <a:rPr lang="en-US" dirty="0" smtClean="0"/>
              <a:t>July 1944 – </a:t>
            </a:r>
            <a:r>
              <a:rPr lang="en-US" dirty="0"/>
              <a:t>Allied forces break western front.</a:t>
            </a:r>
          </a:p>
          <a:p>
            <a:pPr lvl="2"/>
            <a:r>
              <a:rPr lang="en-US" dirty="0" smtClean="0"/>
              <a:t>August 1944 – </a:t>
            </a:r>
            <a:r>
              <a:rPr lang="en-US" dirty="0"/>
              <a:t>Paris is liberated.</a:t>
            </a:r>
          </a:p>
          <a:p>
            <a:pPr lvl="2"/>
            <a:r>
              <a:rPr lang="en-US" dirty="0" smtClean="0"/>
              <a:t>Allies </a:t>
            </a:r>
            <a:r>
              <a:rPr lang="en-US" dirty="0"/>
              <a:t>push through Belgium and Luxembourg.</a:t>
            </a:r>
          </a:p>
          <a:p>
            <a:pPr lvl="1"/>
            <a:r>
              <a:rPr lang="en-US" dirty="0"/>
              <a:t>Germans plan last desperate attack at Battle of the Bulge, and lose.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99224" y="896435"/>
            <a:ext cx="8534400" cy="762000"/>
          </a:xfrm>
        </p:spPr>
        <p:txBody>
          <a:bodyPr/>
          <a:lstStyle/>
          <a:p>
            <a:r>
              <a:rPr lang="en-US" dirty="0" smtClean="0"/>
              <a:t>Main Idea </a:t>
            </a:r>
            <a:r>
              <a:rPr lang="en-US" dirty="0" smtClean="0"/>
              <a:t>4</a:t>
            </a:r>
            <a:endParaRPr lang="en-US" dirty="0" smtClean="0"/>
          </a:p>
          <a:p>
            <a:pPr lvl="1"/>
            <a:r>
              <a:rPr lang="en-US" dirty="0"/>
              <a:t>The Allies gained victory in Europe with Germany’s surrender.</a:t>
            </a:r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6B7"/>
                </a:solidFill>
              </a:rPr>
              <a:t>continued…</a:t>
            </a:r>
            <a:endParaRPr lang="en-US" sz="1400" i="1" dirty="0">
              <a:solidFill>
                <a:srgbClr val="0076B7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3276600"/>
            <a:ext cx="9144000" cy="3581400"/>
            <a:chOff x="-1" y="6858000"/>
            <a:chExt cx="9144001" cy="6858000"/>
          </a:xfrm>
        </p:grpSpPr>
        <p:pic>
          <p:nvPicPr>
            <p:cNvPr id="11" name="Picture 8" descr="http://upload.wikimedia.org/wikipedia/en/thumb/9/95/Legendary_kiss_V%E2%80%93J_day_in_Times_Square_Alfred_Eisenstaedt.jpg/250px-Legendary_kiss_V%E2%80%93J_day_in_Times_Square_Alfred_Eisenstaed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6858000"/>
              <a:ext cx="4572000" cy="6839714"/>
            </a:xfrm>
            <a:prstGeom prst="rect">
              <a:avLst/>
            </a:prstGeom>
            <a:noFill/>
          </p:spPr>
        </p:pic>
        <p:pic>
          <p:nvPicPr>
            <p:cNvPr id="12" name="Picture 10" descr="http://www.skylighters.org/vjday/sd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6858000"/>
              <a:ext cx="3200401" cy="3573175"/>
            </a:xfrm>
            <a:prstGeom prst="rect">
              <a:avLst/>
            </a:prstGeom>
            <a:noFill/>
          </p:spPr>
        </p:pic>
        <p:pic>
          <p:nvPicPr>
            <p:cNvPr id="13" name="Picture 12" descr="http://www.pbs.org/thewar/images/objects/large/S347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4554" y="10896600"/>
              <a:ext cx="3579446" cy="2819400"/>
            </a:xfrm>
            <a:prstGeom prst="rect">
              <a:avLst/>
            </a:prstGeom>
            <a:noFill/>
          </p:spPr>
        </p:pic>
        <p:pic>
          <p:nvPicPr>
            <p:cNvPr id="14" name="Picture 14" descr="http://t0.gstatic.com/images?q=tbn:ANd9GcQWHhMXr0hydzuhfOA6Sy56M0pucnQS5WODekV0tUtk96saXFlHK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6858000"/>
              <a:ext cx="3352800" cy="4038600"/>
            </a:xfrm>
            <a:prstGeom prst="rect">
              <a:avLst/>
            </a:prstGeom>
            <a:noFill/>
          </p:spPr>
        </p:pic>
        <p:pic>
          <p:nvPicPr>
            <p:cNvPr id="15" name="Picture 16" descr="http://blog.militaryauthority.com/Portals/163628/images/VJ-Day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" y="10363200"/>
              <a:ext cx="4354286" cy="33528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181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1735</TotalTime>
  <Words>1016</Words>
  <Application>Microsoft Office PowerPoint</Application>
  <PresentationFormat>On-screen Show (4:3)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Constantia</vt:lpstr>
      <vt:lpstr>Lucida Grande</vt:lpstr>
      <vt:lpstr>Verdana</vt:lpstr>
      <vt:lpstr>Wingdings 2</vt:lpstr>
      <vt:lpstr>Flow</vt:lpstr>
      <vt:lpstr>Warm-Up: Spiral Review-</vt:lpstr>
      <vt:lpstr>World War II (1939-1945)</vt:lpstr>
      <vt:lpstr>PowerPoint Presentation</vt:lpstr>
      <vt:lpstr>PowerPoint Presentation</vt:lpstr>
      <vt:lpstr>Lesson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5</vt:lpstr>
      <vt:lpstr>PowerPoint Presentation</vt:lpstr>
      <vt:lpstr>PowerPoint Presentation</vt:lpstr>
      <vt:lpstr>Exit Ticket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 (1939-1945)</dc:title>
  <dc:creator>kristopher.wazaney</dc:creator>
  <cp:lastModifiedBy>Lawson, Megan L.</cp:lastModifiedBy>
  <cp:revision>52</cp:revision>
  <dcterms:created xsi:type="dcterms:W3CDTF">2013-05-13T15:40:12Z</dcterms:created>
  <dcterms:modified xsi:type="dcterms:W3CDTF">2018-03-26T13:59:01Z</dcterms:modified>
</cp:coreProperties>
</file>